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EB1B-C869-4A99-BB6D-717E1EEFCFE4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5290-F25A-45E7-9DE7-EFE285658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d2eac455f6_1_57:notes"/>
          <p:cNvSpPr txBox="1">
            <a:spLocks noGrp="1"/>
          </p:cNvSpPr>
          <p:nvPr>
            <p:ph type="body" idx="1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spcFirstLastPara="1" wrap="square" lIns="93099" tIns="93099" rIns="93099" bIns="930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620" name="Google Shape;620;gd2eac455f6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3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4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7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3C25-835F-4A64-9465-05A738584AA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46"/>
          <p:cNvPicPr preferRelativeResize="0"/>
          <p:nvPr/>
        </p:nvPicPr>
        <p:blipFill rotWithShape="1">
          <a:blip r:embed="rId3">
            <a:alphaModFix/>
          </a:blip>
          <a:srcRect t="46222" b="16723"/>
          <a:stretch/>
        </p:blipFill>
        <p:spPr>
          <a:xfrm>
            <a:off x="3718697" y="27614"/>
            <a:ext cx="4750100" cy="1246154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6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623" name="Google Shape;623;p46"/>
          <p:cNvSpPr/>
          <p:nvPr/>
        </p:nvSpPr>
        <p:spPr>
          <a:xfrm>
            <a:off x="3720950" y="8818"/>
            <a:ext cx="4747846" cy="1246154"/>
          </a:xfrm>
          <a:prstGeom prst="rect">
            <a:avLst/>
          </a:prstGeom>
          <a:gradFill>
            <a:gsLst>
              <a:gs pos="0">
                <a:srgbClr val="244061">
                  <a:alpha val="29803"/>
                </a:srgbClr>
              </a:gs>
              <a:gs pos="100000">
                <a:srgbClr val="0F243E">
                  <a:alpha val="8980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6"/>
          <p:cNvSpPr/>
          <p:nvPr/>
        </p:nvSpPr>
        <p:spPr>
          <a:xfrm>
            <a:off x="3722077" y="589252"/>
            <a:ext cx="47501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en-US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CONSTRUCTION OF </a:t>
            </a:r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PAPAN HPP</a:t>
            </a:r>
            <a:endParaRPr sz="1385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0" name="Google Shape;630;p46"/>
          <p:cNvGraphicFramePr/>
          <p:nvPr>
            <p:extLst/>
          </p:nvPr>
        </p:nvGraphicFramePr>
        <p:xfrm>
          <a:off x="3818793" y="1446684"/>
          <a:ext cx="2087432" cy="4333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7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41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Brief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endParaRPr lang="en-US" sz="10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provides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construction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Small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HPP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with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20 MW, a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unit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10 MW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8646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facts</a:t>
                      </a:r>
                      <a:r>
                        <a:rPr lang="ru-RU" sz="10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1200" dirty="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According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to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pre-feasibility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study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developed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by</a:t>
                      </a:r>
                      <a:r>
                        <a:rPr lang="en-US" sz="8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“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Mercados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-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Energy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Markets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Spain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en-US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” company, the 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roject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cost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28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million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US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dollars</a:t>
                      </a:r>
                      <a:endParaRPr lang="en-US"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2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Kyrgyz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Republic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Osh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region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Kara-Suu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District</a:t>
                      </a:r>
                      <a:r>
                        <a:rPr lang="en-US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Papan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reservoir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on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Ak-Buura</a:t>
                      </a:r>
                      <a:r>
                        <a:rPr lang="en-US" sz="8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river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48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13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goals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1100" dirty="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project is aimed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on increasing the energy capacity and generating electricity to cover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growing demand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energy system.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44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generation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Volume of energy generated by the two units for an average long-term period will amount to an average annual output of 106 million kWh.</a:t>
                      </a: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95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Term</a:t>
                      </a:r>
                      <a:r>
                        <a:rPr lang="ru-RU" sz="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construction</a:t>
                      </a:r>
                      <a:r>
                        <a:rPr lang="en-US" sz="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r>
                        <a:rPr lang="ru-RU" sz="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years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31" name="Google Shape;631;p46"/>
          <p:cNvGraphicFramePr/>
          <p:nvPr>
            <p:extLst/>
          </p:nvPr>
        </p:nvGraphicFramePr>
        <p:xfrm>
          <a:off x="6201585" y="1446684"/>
          <a:ext cx="2074907" cy="28664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74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004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Reservoir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endParaRPr sz="1100" dirty="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260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million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m3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Maximum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volume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flow</a:t>
                      </a:r>
                      <a:r>
                        <a:rPr lang="ru-RU" sz="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100" dirty="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345 m3 / s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Minimum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volume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consumption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100" dirty="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2.4 m3 / s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43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Estimated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consumption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hydroelectric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station</a:t>
                      </a:r>
                      <a:endParaRPr lang="en-US"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45 m3 / s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903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Maximum</a:t>
                      </a:r>
                      <a:r>
                        <a:rPr lang="ru-RU" sz="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80 m</a:t>
                      </a:r>
                      <a:endParaRPr sz="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Minimum</a:t>
                      </a:r>
                      <a:r>
                        <a:rPr lang="ru-RU" sz="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40 m</a:t>
                      </a:r>
                      <a:endParaRPr sz="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Estimated</a:t>
                      </a:r>
                      <a:r>
                        <a:rPr lang="ru-RU" sz="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77m</a:t>
                      </a:r>
                      <a:endParaRPr sz="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979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has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impact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on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</a:t>
                      </a:r>
                      <a:endParaRPr sz="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263" marR="37263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32" name="Google Shape;632;p46" descr="Папанское водохранилище » Информационный портал о Кыргызстане, новости  Кыргызстана и туризма"/>
          <p:cNvPicPr preferRelativeResize="0"/>
          <p:nvPr/>
        </p:nvPicPr>
        <p:blipFill rotWithShape="1">
          <a:blip r:embed="rId4">
            <a:alphaModFix/>
          </a:blip>
          <a:srcRect r="22688"/>
          <a:stretch/>
        </p:blipFill>
        <p:spPr>
          <a:xfrm>
            <a:off x="6201585" y="4466481"/>
            <a:ext cx="2074907" cy="1776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244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187</Words>
  <Application>Microsoft Office PowerPoint</Application>
  <PresentationFormat>自定义</PresentationFormat>
  <Paragraphs>34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Isabekov</dc:creator>
  <cp:lastModifiedBy>Windows 用户</cp:lastModifiedBy>
  <cp:revision>4</cp:revision>
  <dcterms:created xsi:type="dcterms:W3CDTF">2021-08-23T06:21:20Z</dcterms:created>
  <dcterms:modified xsi:type="dcterms:W3CDTF">2021-09-15T02:22:53Z</dcterms:modified>
</cp:coreProperties>
</file>