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21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AEB1B-C869-4A99-BB6D-717E1EEFCFE4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E5290-F25A-45E7-9DE7-EFE285658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925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ce0072d2f8_20_15:notes"/>
          <p:cNvSpPr txBox="1">
            <a:spLocks noGrp="1"/>
          </p:cNvSpPr>
          <p:nvPr>
            <p:ph type="body" idx="1"/>
          </p:nvPr>
        </p:nvSpPr>
        <p:spPr>
          <a:xfrm>
            <a:off x="688817" y="4759644"/>
            <a:ext cx="5510530" cy="4509135"/>
          </a:xfrm>
          <a:prstGeom prst="rect">
            <a:avLst/>
          </a:prstGeom>
        </p:spPr>
        <p:txBody>
          <a:bodyPr spcFirstLastPara="1" wrap="square" lIns="93099" tIns="93099" rIns="93099" bIns="9309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410" name="Google Shape;410;gce0072d2f8_2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329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C25-835F-4A64-9465-05A738584AA6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89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C25-835F-4A64-9465-05A738584AA6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37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C25-835F-4A64-9465-05A738584AA6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27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C25-835F-4A64-9465-05A738584AA6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96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C25-835F-4A64-9465-05A738584AA6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0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C25-835F-4A64-9465-05A738584AA6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39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C25-835F-4A64-9465-05A738584AA6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90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C25-835F-4A64-9465-05A738584AA6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44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C25-835F-4A64-9465-05A738584AA6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97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C25-835F-4A64-9465-05A738584AA6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32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C25-835F-4A64-9465-05A738584AA6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92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23C25-835F-4A64-9465-05A738584AA6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31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2" name="Google Shape;412;p32"/>
          <p:cNvPicPr preferRelativeResize="0"/>
          <p:nvPr/>
        </p:nvPicPr>
        <p:blipFill rotWithShape="1">
          <a:blip r:embed="rId3">
            <a:alphaModFix/>
          </a:blip>
          <a:srcRect t="46222" b="16723"/>
          <a:stretch/>
        </p:blipFill>
        <p:spPr>
          <a:xfrm>
            <a:off x="3716443" y="0"/>
            <a:ext cx="4750100" cy="1246154"/>
          </a:xfrm>
          <a:prstGeom prst="rect">
            <a:avLst/>
          </a:prstGeom>
          <a:gradFill>
            <a:gsLst>
              <a:gs pos="0">
                <a:srgbClr val="F4F8FB"/>
              </a:gs>
              <a:gs pos="74000">
                <a:srgbClr val="AEC5E1"/>
              </a:gs>
              <a:gs pos="86000">
                <a:srgbClr val="AEC5E1"/>
              </a:gs>
              <a:gs pos="100000">
                <a:srgbClr val="C8D8EB"/>
              </a:gs>
            </a:gsLst>
            <a:lin ang="5400000" scaled="0"/>
          </a:gradFill>
          <a:ln>
            <a:noFill/>
          </a:ln>
        </p:spPr>
      </p:pic>
      <p:sp>
        <p:nvSpPr>
          <p:cNvPr id="413" name="Google Shape;413;p32"/>
          <p:cNvSpPr/>
          <p:nvPr/>
        </p:nvSpPr>
        <p:spPr>
          <a:xfrm>
            <a:off x="3718696" y="0"/>
            <a:ext cx="4747846" cy="1246154"/>
          </a:xfrm>
          <a:prstGeom prst="rect">
            <a:avLst/>
          </a:prstGeom>
          <a:gradFill>
            <a:gsLst>
              <a:gs pos="0">
                <a:srgbClr val="244061">
                  <a:alpha val="29803"/>
                </a:srgbClr>
              </a:gs>
              <a:gs pos="100000">
                <a:srgbClr val="0F243E">
                  <a:alpha val="89803"/>
                </a:srgbClr>
              </a:gs>
            </a:gsLst>
            <a:lin ang="16200000" scaled="0"/>
          </a:gradFill>
          <a:ln>
            <a:noFill/>
          </a:ln>
        </p:spPr>
        <p:txBody>
          <a:bodyPr spcFirstLastPara="1" wrap="square" lIns="63294" tIns="31638" rIns="63294" bIns="31638" anchor="ctr" anchorCtr="0">
            <a:noAutofit/>
          </a:bodyPr>
          <a:lstStyle/>
          <a:p>
            <a:pPr algn="ctr"/>
            <a:endParaRPr sz="1246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p32"/>
          <p:cNvSpPr/>
          <p:nvPr/>
        </p:nvSpPr>
        <p:spPr>
          <a:xfrm>
            <a:off x="3734991" y="484577"/>
            <a:ext cx="47501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t" anchorCtr="0">
            <a:noAutofit/>
          </a:bodyPr>
          <a:lstStyle/>
          <a:p>
            <a:pPr algn="ctr"/>
            <a:r>
              <a:rPr lang="ru-RU" sz="1385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MODERNIZATION OF THE LEBEDINOV HPP</a:t>
            </a:r>
            <a:endParaRPr sz="1385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16" name="Google Shape;416;p32"/>
          <p:cNvGraphicFramePr/>
          <p:nvPr>
            <p:extLst/>
          </p:nvPr>
        </p:nvGraphicFramePr>
        <p:xfrm>
          <a:off x="6091492" y="2897538"/>
          <a:ext cx="2239951" cy="184761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817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82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84431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Indicators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investment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efficiency</a:t>
                      </a:r>
                      <a:endParaRPr sz="800" u="none" strike="noStrike" cap="none" dirty="0">
                        <a:solidFill>
                          <a:srgbClr val="0F243E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3312" marR="63312" marT="31656" marB="31656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443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u="none" strike="noStrike" cap="none">
                        <a:solidFill>
                          <a:srgbClr val="0F243E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u="none" strike="noStrike" cap="none">
                        <a:solidFill>
                          <a:srgbClr val="0F243E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3312" marR="63312" marT="31656" marB="31656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Net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present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value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(NPV),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thousand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dollars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.</a:t>
                      </a:r>
                      <a:endParaRPr sz="800" u="none" strike="noStrike" cap="none" dirty="0">
                        <a:solidFill>
                          <a:srgbClr val="0F243E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950</a:t>
                      </a:r>
                      <a:endParaRPr sz="800" u="none" strike="noStrike" cap="none">
                        <a:solidFill>
                          <a:srgbClr val="0F243E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3312" marR="63312" marT="31656" marB="31656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443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err="1">
                          <a:solidFill>
                            <a:srgbClr val="0F243E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sym typeface="Times New Roman"/>
                        </a:rPr>
                        <a:t>Internal</a:t>
                      </a:r>
                      <a:r>
                        <a:rPr lang="ru-RU" sz="800" dirty="0">
                          <a:solidFill>
                            <a:srgbClr val="0F243E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sym typeface="Times New Roman"/>
                        </a:rPr>
                        <a:t> </a:t>
                      </a:r>
                      <a:r>
                        <a:rPr lang="ru-RU" sz="800" dirty="0" err="1">
                          <a:solidFill>
                            <a:srgbClr val="0F243E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sym typeface="Times New Roman"/>
                        </a:rPr>
                        <a:t>rate</a:t>
                      </a:r>
                      <a:r>
                        <a:rPr lang="ru-RU" sz="800" dirty="0">
                          <a:solidFill>
                            <a:srgbClr val="0F243E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sym typeface="Times New Roman"/>
                        </a:rPr>
                        <a:t> </a:t>
                      </a:r>
                      <a:r>
                        <a:rPr lang="ru-RU" sz="800" dirty="0" err="1">
                          <a:solidFill>
                            <a:srgbClr val="0F243E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sym typeface="Times New Roman"/>
                        </a:rPr>
                        <a:t>of</a:t>
                      </a:r>
                      <a:r>
                        <a:rPr lang="ru-RU" sz="800" dirty="0">
                          <a:solidFill>
                            <a:srgbClr val="0F243E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sym typeface="Times New Roman"/>
                        </a:rPr>
                        <a:t> </a:t>
                      </a:r>
                      <a:r>
                        <a:rPr lang="ru-RU" sz="800" dirty="0" err="1">
                          <a:solidFill>
                            <a:srgbClr val="0F243E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sym typeface="Times New Roman"/>
                        </a:rPr>
                        <a:t>return</a:t>
                      </a:r>
                      <a:r>
                        <a:rPr lang="ru-RU" sz="800" dirty="0">
                          <a:solidFill>
                            <a:srgbClr val="0F243E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sym typeface="Times New Roman"/>
                        </a:rPr>
                        <a:t> </a:t>
                      </a:r>
                      <a:r>
                        <a:rPr lang="en-US" sz="800" dirty="0">
                          <a:solidFill>
                            <a:srgbClr val="0F243E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sym typeface="Times New Roman"/>
                        </a:rPr>
                        <a:t> 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(IRR),%</a:t>
                      </a:r>
                      <a:endParaRPr sz="800" u="none" strike="noStrike" cap="none" dirty="0">
                        <a:solidFill>
                          <a:srgbClr val="0F243E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8.6%</a:t>
                      </a:r>
                      <a:endParaRPr sz="800" u="none" strike="noStrike" cap="none">
                        <a:solidFill>
                          <a:srgbClr val="0F243E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3312" marR="63312" marT="31656" marB="31656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443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Index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profitability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n-US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(PI),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units</a:t>
                      </a:r>
                      <a:endParaRPr sz="800" u="none" strike="noStrike" cap="none" dirty="0">
                        <a:solidFill>
                          <a:srgbClr val="0F243E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1.39</a:t>
                      </a:r>
                      <a:endParaRPr sz="800" u="none" strike="noStrike" cap="none">
                        <a:solidFill>
                          <a:srgbClr val="0F243E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3312" marR="63312" marT="31656" marB="31656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443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Discounted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payback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period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(DPB),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year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.</a:t>
                      </a:r>
                      <a:endParaRPr sz="800" u="none" strike="noStrike" cap="none" dirty="0">
                        <a:solidFill>
                          <a:srgbClr val="0F243E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8.06</a:t>
                      </a:r>
                      <a:endParaRPr sz="800" u="none" strike="noStrike" cap="none">
                        <a:solidFill>
                          <a:srgbClr val="0F243E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3312" marR="63312" marT="31656" marB="31656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443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Average profitability investments,%</a:t>
                      </a:r>
                      <a:endParaRPr sz="800" u="none" strike="noStrike" cap="none">
                        <a:solidFill>
                          <a:srgbClr val="0F243E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55.2</a:t>
                      </a:r>
                      <a:endParaRPr sz="800" u="none" strike="noStrike" cap="none">
                        <a:solidFill>
                          <a:srgbClr val="0F243E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3312" marR="63312" marT="31656" marB="31656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443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Term payback, years</a:t>
                      </a:r>
                      <a:endParaRPr sz="800" u="none" strike="noStrike" cap="none">
                        <a:solidFill>
                          <a:srgbClr val="0F243E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10</a:t>
                      </a:r>
                      <a:endParaRPr sz="800" u="none" strike="noStrike" cap="none" dirty="0">
                        <a:solidFill>
                          <a:srgbClr val="0F243E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3312" marR="63312" marT="31656" marB="31656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18" name="Google Shape;418;p32"/>
          <p:cNvSpPr txBox="1"/>
          <p:nvPr/>
        </p:nvSpPr>
        <p:spPr>
          <a:xfrm>
            <a:off x="3862754" y="1441939"/>
            <a:ext cx="2035419" cy="470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t" anchorCtr="0">
            <a:spAutoFit/>
          </a:bodyPr>
          <a:lstStyle/>
          <a:p>
            <a:pPr algn="just">
              <a:buClr>
                <a:srgbClr val="002E60"/>
              </a:buClr>
              <a:buSzPts val="1100"/>
            </a:pPr>
            <a:r>
              <a:rPr lang="ru-RU" sz="831" b="1" dirty="0" err="1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Brief</a:t>
            </a:r>
            <a:r>
              <a:rPr lang="ru-RU" sz="831" b="1" dirty="0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b="1" dirty="0" err="1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information</a:t>
            </a:r>
            <a:r>
              <a:rPr lang="en-US" sz="831" b="1" dirty="0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Clr>
                <a:srgbClr val="002E60"/>
              </a:buClr>
              <a:buSzPts val="1100"/>
            </a:pPr>
            <a:endParaRPr lang="en-US" sz="831" b="1" dirty="0">
              <a:solidFill>
                <a:srgbClr val="002E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002E60"/>
              </a:buClr>
              <a:buSzPts val="1100"/>
            </a:pP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Lebedinov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US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HPP is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situated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in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Chui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region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Alamudun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district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Lebedinovka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village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 </a:t>
            </a:r>
            <a:r>
              <a:rPr lang="en-US" sz="110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just">
              <a:buClr>
                <a:srgbClr val="002E60"/>
              </a:buClr>
              <a:buSzPts val="1100"/>
            </a:pP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Lebedinov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H</a:t>
            </a:r>
            <a:r>
              <a:rPr lang="en-US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PP was constructed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in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1943.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Hydr</a:t>
            </a:r>
            <a:r>
              <a:rPr lang="en-US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oelectric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unit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 2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was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under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conservation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due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shaft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failure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from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January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2009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August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2014 (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according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operational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data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a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sharp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increase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in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  <a:r>
              <a:rPr lang="en-US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bearing</a:t>
            </a:r>
            <a:r>
              <a:rPr lang="en-US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and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increased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vibration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were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noted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;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upon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inspection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breakdown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of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intermediate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shaft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was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detected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).</a:t>
            </a:r>
            <a:endParaRPr lang="en-US" sz="831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just">
              <a:buClr>
                <a:srgbClr val="002E60"/>
              </a:buClr>
              <a:buSzPts val="1100"/>
            </a:pP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At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moment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hydroelectric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unit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 2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is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used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with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capacity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of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more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than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2 MW,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with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an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installed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capacity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of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3.6 MW</a:t>
            </a:r>
            <a:r>
              <a:rPr lang="en-US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 </a:t>
            </a:r>
            <a:r>
              <a:rPr lang="en-US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is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planned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increase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capacity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4.5 MW</a:t>
            </a:r>
            <a:r>
              <a:rPr lang="en-US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after modernization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  <a:endParaRPr sz="831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algn="just">
              <a:buClr>
                <a:srgbClr val="002E60"/>
              </a:buClr>
              <a:buSzPts val="1100"/>
            </a:pPr>
            <a:endParaRPr lang="en-US" sz="831" b="1" dirty="0">
              <a:solidFill>
                <a:srgbClr val="002E6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lvl="0" algn="just">
              <a:buClr>
                <a:srgbClr val="002E60"/>
              </a:buClr>
              <a:buSzPts val="1100"/>
            </a:pPr>
            <a:r>
              <a:rPr lang="ru-RU" sz="831" b="1" dirty="0" err="1">
                <a:solidFill>
                  <a:srgbClr val="002E6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Initiator</a:t>
            </a:r>
            <a:r>
              <a:rPr lang="ru-RU" sz="831" b="1" dirty="0">
                <a:solidFill>
                  <a:srgbClr val="002E6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"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Chakan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HPP "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JSC</a:t>
            </a:r>
            <a:endParaRPr sz="83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260" indent="-109903" algn="just">
              <a:buClr>
                <a:schemeClr val="dk1"/>
              </a:buClr>
              <a:buSzPts val="1100"/>
            </a:pPr>
            <a:endParaRPr sz="83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just">
              <a:buClr>
                <a:srgbClr val="268646"/>
              </a:buClr>
              <a:buSzPts val="1100"/>
            </a:pPr>
            <a:r>
              <a:rPr lang="ru-RU" sz="831" b="1" dirty="0" err="1">
                <a:solidFill>
                  <a:srgbClr val="268646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Key</a:t>
            </a:r>
            <a:r>
              <a:rPr lang="ru-RU" sz="831" b="1" dirty="0">
                <a:solidFill>
                  <a:srgbClr val="268646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b="1" dirty="0" err="1">
                <a:solidFill>
                  <a:srgbClr val="268646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facts</a:t>
            </a:r>
            <a:r>
              <a:rPr lang="ru-RU" sz="831" b="1" dirty="0">
                <a:solidFill>
                  <a:srgbClr val="268646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US" sz="831" b="1" dirty="0">
                <a:solidFill>
                  <a:srgbClr val="268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ru-RU" sz="831" b="1" dirty="0" err="1">
                <a:solidFill>
                  <a:srgbClr val="268646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project</a:t>
            </a:r>
            <a:r>
              <a:rPr lang="ru-RU" sz="831" b="1" dirty="0">
                <a:solidFill>
                  <a:srgbClr val="268646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:</a:t>
            </a:r>
            <a:endParaRPr lang="en-US" sz="831" b="1" dirty="0">
              <a:solidFill>
                <a:srgbClr val="268646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158260" indent="-158260" algn="just"/>
            <a:endParaRPr lang="en-US" sz="831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158260" indent="-158260" algn="just"/>
            <a:r>
              <a:rPr lang="ru-RU" sz="831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US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Currently,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there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is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an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indicative</a:t>
            </a:r>
            <a:r>
              <a:rPr lang="en-US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proposal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from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US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“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MAVEL</a:t>
            </a:r>
            <a:r>
              <a:rPr lang="en-US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company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which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has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carried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out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preliminary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survey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of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station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pre-feasibility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study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was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prepared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by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Korean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engineering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company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US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“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YOOSHIN</a:t>
            </a:r>
            <a:r>
              <a:rPr lang="en-US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”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  <a:endParaRPr sz="110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260" indent="-158260" algn="just"/>
            <a:endParaRPr lang="en-US" sz="831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260" indent="-158260" algn="just"/>
            <a:r>
              <a:rPr lang="en-US" sz="831" b="1" dirty="0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Project cost</a:t>
            </a:r>
            <a:r>
              <a:rPr lang="ru-RU" sz="831" dirty="0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: 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2.5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</a:t>
            </a:r>
            <a:r>
              <a:rPr lang="en-US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31" dirty="0">
                <a:latin typeface="Arial" panose="020B0604020202020204" pitchFamily="34" charset="0"/>
                <a:cs typeface="Arial" panose="020B0604020202020204" pitchFamily="34" charset="0"/>
              </a:rPr>
              <a:t>USD</a:t>
            </a:r>
            <a:endParaRPr sz="831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158260" indent="-158260" algn="just"/>
            <a:endParaRPr lang="en-US" sz="83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260" indent="-158260" algn="just"/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Average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annual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additional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revenue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from</a:t>
            </a:r>
            <a:endParaRPr lang="en-US" sz="83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260" indent="-158260" algn="just"/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reconstruction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of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LHPP </a:t>
            </a:r>
            <a:r>
              <a:rPr lang="en-US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29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million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som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10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" name="Google Shape;419;p32"/>
          <p:cNvSpPr/>
          <p:nvPr/>
        </p:nvSpPr>
        <p:spPr>
          <a:xfrm>
            <a:off x="6091492" y="1441939"/>
            <a:ext cx="2296896" cy="2283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t" anchorCtr="0">
            <a:noAutofit/>
          </a:bodyPr>
          <a:lstStyle/>
          <a:p>
            <a:pPr marL="237390" indent="-237390" algn="just"/>
            <a:r>
              <a:rPr lang="ru-RU" sz="831" b="1" dirty="0" err="1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Available</a:t>
            </a:r>
            <a:r>
              <a:rPr lang="ru-RU" sz="831" b="1" dirty="0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b="1" dirty="0" err="1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assets</a:t>
            </a:r>
            <a:r>
              <a:rPr lang="ru-RU" sz="831" b="1" dirty="0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endParaRPr lang="en-US" sz="831" b="1" dirty="0">
              <a:solidFill>
                <a:srgbClr val="002E6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37390" indent="-237390" algn="just"/>
            <a:endParaRPr sz="831" b="1" dirty="0">
              <a:solidFill>
                <a:srgbClr val="002E6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37390" indent="-237390" algn="just"/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Depending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on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conditions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of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investor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</a:t>
            </a:r>
            <a:r>
              <a:rPr lang="en-US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the</a:t>
            </a:r>
            <a:r>
              <a:rPr lang="en-US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company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has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opportunity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US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of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co-finance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of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the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US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primary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investment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up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to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15%.</a:t>
            </a:r>
            <a:endParaRPr sz="83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37390" indent="-237390" algn="just"/>
            <a:endParaRPr sz="83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7390" indent="-237390" algn="just"/>
            <a:r>
              <a:rPr lang="ru-RU" sz="831" b="1" dirty="0" err="1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Markets</a:t>
            </a:r>
            <a:r>
              <a:rPr lang="ru-RU" sz="831" b="1" dirty="0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b="1" dirty="0" err="1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sales</a:t>
            </a:r>
            <a:r>
              <a:rPr lang="ru-RU" sz="831" b="1" dirty="0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b="1" dirty="0" err="1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of</a:t>
            </a:r>
            <a:r>
              <a:rPr lang="ru-RU" sz="831" b="1" dirty="0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b="1" dirty="0" err="1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products</a:t>
            </a:r>
            <a:r>
              <a:rPr lang="ru-RU" sz="831" b="1" dirty="0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(</a:t>
            </a:r>
            <a:r>
              <a:rPr lang="ru-RU" sz="831" b="1" dirty="0" err="1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marketing</a:t>
            </a:r>
            <a:r>
              <a:rPr lang="ru-RU" sz="831" b="1" dirty="0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b="1" dirty="0" err="1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plan</a:t>
            </a:r>
            <a:r>
              <a:rPr lang="ru-RU" sz="831" b="1" dirty="0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</a:t>
            </a:r>
            <a:endParaRPr sz="110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7390" indent="-237390" algn="just"/>
            <a:r>
              <a:rPr lang="ru-RU" sz="831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JSC "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Severelectro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“</a:t>
            </a:r>
            <a:r>
              <a:rPr lang="en-US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Internal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consumers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  <a:endParaRPr sz="831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149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289</Words>
  <Application>Microsoft Office PowerPoint</Application>
  <PresentationFormat>自定义</PresentationFormat>
  <Paragraphs>36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Тема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Rustam Isabekov</dc:creator>
  <cp:lastModifiedBy>Windows 用户</cp:lastModifiedBy>
  <cp:revision>4</cp:revision>
  <dcterms:created xsi:type="dcterms:W3CDTF">2021-08-23T06:21:20Z</dcterms:created>
  <dcterms:modified xsi:type="dcterms:W3CDTF">2021-09-15T02:29:14Z</dcterms:modified>
</cp:coreProperties>
</file>