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-21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3AEB1B-C869-4A99-BB6D-717E1EEFCFE4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E5290-F25A-45E7-9DE7-EFE285658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925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ce0072d2f8_4_19:notes"/>
          <p:cNvSpPr txBox="1">
            <a:spLocks noGrp="1"/>
          </p:cNvSpPr>
          <p:nvPr>
            <p:ph type="body" idx="1"/>
          </p:nvPr>
        </p:nvSpPr>
        <p:spPr>
          <a:xfrm>
            <a:off x="688817" y="4759644"/>
            <a:ext cx="5510530" cy="4509135"/>
          </a:xfrm>
          <a:prstGeom prst="rect">
            <a:avLst/>
          </a:prstGeom>
        </p:spPr>
        <p:txBody>
          <a:bodyPr spcFirstLastPara="1" wrap="square" lIns="93099" tIns="93099" rIns="93099" bIns="93099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101" name="Google Shape;101;gce0072d2f8_4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3188" y="750888"/>
            <a:ext cx="6681787" cy="3759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25746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3C25-835F-4A64-9465-05A738584AA6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35ED-281D-49EA-B412-A91D558F6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892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3C25-835F-4A64-9465-05A738584AA6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35ED-281D-49EA-B412-A91D558F6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373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3C25-835F-4A64-9465-05A738584AA6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35ED-281D-49EA-B412-A91D558F6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271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3C25-835F-4A64-9465-05A738584AA6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35ED-281D-49EA-B412-A91D558F6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960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3C25-835F-4A64-9465-05A738584AA6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35ED-281D-49EA-B412-A91D558F6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0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3C25-835F-4A64-9465-05A738584AA6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35ED-281D-49EA-B412-A91D558F6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397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3C25-835F-4A64-9465-05A738584AA6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35ED-281D-49EA-B412-A91D558F6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902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3C25-835F-4A64-9465-05A738584AA6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35ED-281D-49EA-B412-A91D558F6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443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3C25-835F-4A64-9465-05A738584AA6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35ED-281D-49EA-B412-A91D558F6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978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3C25-835F-4A64-9465-05A738584AA6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35ED-281D-49EA-B412-A91D558F6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325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3C25-835F-4A64-9465-05A738584AA6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35ED-281D-49EA-B412-A91D558F6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92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23C25-835F-4A64-9465-05A738584AA6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E35ED-281D-49EA-B412-A91D558F68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316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4"/>
          <p:cNvSpPr txBox="1"/>
          <p:nvPr/>
        </p:nvSpPr>
        <p:spPr>
          <a:xfrm>
            <a:off x="3782949" y="1355566"/>
            <a:ext cx="2223969" cy="21734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3294" tIns="31638" rIns="63294" bIns="31638" anchor="t" anchorCtr="0">
            <a:spAutoFit/>
          </a:bodyPr>
          <a:lstStyle/>
          <a:p>
            <a:pPr algn="just"/>
            <a:r>
              <a:rPr lang="ru-RU" sz="1200" b="1" dirty="0" err="1">
                <a:solidFill>
                  <a:srgbClr val="00953B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Key</a:t>
            </a:r>
            <a:r>
              <a:rPr lang="ru-RU" sz="1200" b="1" dirty="0">
                <a:solidFill>
                  <a:srgbClr val="00953B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1200" b="1" dirty="0" err="1">
                <a:solidFill>
                  <a:srgbClr val="00953B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facts</a:t>
            </a:r>
            <a:r>
              <a:rPr lang="ru-RU" sz="1200" b="1" dirty="0">
                <a:solidFill>
                  <a:srgbClr val="00953B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sz="800" b="1" dirty="0">
              <a:solidFill>
                <a:srgbClr val="00953B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lvl="0" algn="just">
              <a:buClr>
                <a:srgbClr val="002E60"/>
              </a:buClr>
              <a:buSzPts val="1100"/>
            </a:pPr>
            <a:r>
              <a:rPr lang="ru-RU" sz="800" b="1" dirty="0" err="1">
                <a:solidFill>
                  <a:srgbClr val="002E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Brief</a:t>
            </a:r>
            <a:r>
              <a:rPr lang="ru-RU" sz="800" b="1" dirty="0">
                <a:solidFill>
                  <a:srgbClr val="002E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00" b="1" dirty="0" err="1">
                <a:solidFill>
                  <a:srgbClr val="002E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ru-RU" sz="800" b="1" dirty="0">
                <a:solidFill>
                  <a:srgbClr val="002E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800" b="1" dirty="0">
              <a:solidFill>
                <a:srgbClr val="002E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Clr>
                <a:srgbClr val="002E60"/>
              </a:buClr>
              <a:buSzPts val="1100"/>
            </a:pPr>
            <a:endParaRPr lang="en-US" sz="800" b="1" dirty="0">
              <a:solidFill>
                <a:srgbClr val="002E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8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Kazarman</a:t>
            </a:r>
            <a:r>
              <a:rPr lang="ru-RU" sz="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cascade</a:t>
            </a:r>
            <a:r>
              <a:rPr lang="ru-RU" sz="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is</a:t>
            </a:r>
            <a:r>
              <a:rPr lang="ru-RU" sz="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located</a:t>
            </a:r>
            <a:r>
              <a:rPr lang="ru-RU" sz="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on</a:t>
            </a:r>
            <a:r>
              <a:rPr lang="ru-RU" sz="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the</a:t>
            </a:r>
            <a:r>
              <a:rPr lang="ru-RU" sz="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river</a:t>
            </a:r>
            <a:r>
              <a:rPr lang="ru-RU" sz="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Naryn</a:t>
            </a:r>
            <a:r>
              <a:rPr lang="ru-RU" sz="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between</a:t>
            </a:r>
            <a:r>
              <a:rPr lang="ru-RU" sz="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Alabuga</a:t>
            </a:r>
            <a:r>
              <a:rPr lang="ru-RU" sz="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and</a:t>
            </a:r>
            <a:r>
              <a:rPr lang="ru-RU" sz="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Kokomeren</a:t>
            </a:r>
            <a:r>
              <a:rPr lang="en-US" sz="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rivers</a:t>
            </a:r>
            <a:r>
              <a:rPr lang="en-US" sz="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inflow</a:t>
            </a:r>
            <a:r>
              <a:rPr lang="ru-RU" sz="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algn="just"/>
            <a:r>
              <a:rPr lang="ru-RU" sz="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Initiator</a:t>
            </a:r>
            <a:r>
              <a:rPr lang="ru-RU" sz="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: </a:t>
            </a:r>
            <a:r>
              <a:rPr lang="en-US" sz="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Cabinet of Ministers</a:t>
            </a:r>
            <a:r>
              <a:rPr lang="ru-RU" sz="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of the Kyrgyz Republic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sz="800" b="1" dirty="0">
              <a:solidFill>
                <a:srgbClr val="00953B"/>
              </a:solidFill>
              <a:latin typeface="Arial" panose="020B0604020202020204" pitchFamily="34" charset="0"/>
              <a:ea typeface="Verdana"/>
              <a:cs typeface="Arial" panose="020B0604020202020204" pitchFamily="34" charset="0"/>
              <a:sym typeface="Verdana"/>
            </a:endParaRPr>
          </a:p>
          <a:p>
            <a:pPr algn="just"/>
            <a:r>
              <a:rPr lang="ru-RU" sz="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Location</a:t>
            </a:r>
            <a:r>
              <a:rPr lang="ru-RU" sz="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: </a:t>
            </a:r>
            <a:r>
              <a:rPr lang="ru-RU" sz="8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Jalal-Abad</a:t>
            </a:r>
            <a:r>
              <a:rPr lang="ru-RU" sz="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region</a:t>
            </a:r>
            <a:endParaRPr lang="en-US" sz="8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algn="just"/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Project </a:t>
            </a:r>
            <a:r>
              <a:rPr lang="ru-RU" sz="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cost</a:t>
            </a:r>
            <a:r>
              <a:rPr lang="ru-RU" sz="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: </a:t>
            </a:r>
            <a:r>
              <a:rPr lang="ru-RU" sz="8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2 </a:t>
            </a:r>
            <a:r>
              <a:rPr lang="ru-RU" sz="800" dirty="0" err="1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billion</a:t>
            </a:r>
            <a:r>
              <a:rPr lang="en-US" sz="8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US</a:t>
            </a:r>
            <a:r>
              <a:rPr lang="ru-RU" sz="8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sz="8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algn="just"/>
            <a:endParaRPr sz="800" b="1" dirty="0">
              <a:solidFill>
                <a:srgbClr val="074169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algn="just"/>
            <a:r>
              <a:rPr lang="ru-RU" sz="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Construction</a:t>
            </a:r>
            <a:r>
              <a:rPr lang="ru-RU" sz="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time</a:t>
            </a:r>
            <a:r>
              <a:rPr lang="ru-RU" sz="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: </a:t>
            </a:r>
            <a:r>
              <a:rPr lang="ru-RU" sz="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7 </a:t>
            </a:r>
            <a:r>
              <a:rPr lang="ru-RU" sz="8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years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Google Shape;104;p14"/>
          <p:cNvSpPr/>
          <p:nvPr/>
        </p:nvSpPr>
        <p:spPr>
          <a:xfrm>
            <a:off x="6086723" y="1355566"/>
            <a:ext cx="2366349" cy="2270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3294" tIns="31638" rIns="63294" bIns="31638" anchor="t" anchorCtr="0">
            <a:noAutofit/>
          </a:bodyPr>
          <a:lstStyle/>
          <a:p>
            <a:pPr algn="ctr"/>
            <a:r>
              <a:rPr lang="ru-RU" sz="800" b="1" dirty="0" err="1">
                <a:solidFill>
                  <a:srgbClr val="00953B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Construction</a:t>
            </a:r>
            <a:r>
              <a:rPr lang="ru-RU" sz="800" b="1" dirty="0">
                <a:solidFill>
                  <a:srgbClr val="00953B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00" b="1" dirty="0" err="1">
                <a:solidFill>
                  <a:srgbClr val="00953B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infrastructure</a:t>
            </a:r>
            <a:r>
              <a:rPr lang="ru-RU" sz="800" b="1" dirty="0">
                <a:solidFill>
                  <a:srgbClr val="00953B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: 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8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>
              <a:buClr>
                <a:schemeClr val="dk1"/>
              </a:buClr>
              <a:buSzPts val="1100"/>
            </a:pPr>
            <a:endParaRPr lang="ru-RU" sz="8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118695" indent="-118695">
              <a:buClr>
                <a:schemeClr val="dk1"/>
              </a:buClr>
              <a:buSzPts val="1100"/>
              <a:buFont typeface="Courier New"/>
              <a:buChar char="o"/>
            </a:pPr>
            <a:r>
              <a:rPr lang="en-US" sz="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existing 155 km-long national highway provides access from the </a:t>
            </a:r>
            <a:r>
              <a:rPr lang="en-US" sz="8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Naryn</a:t>
            </a:r>
            <a:r>
              <a:rPr lang="en-US" sz="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zone to the cities of Osh and Jalal-Abad.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8695" indent="-118695">
              <a:buClr>
                <a:schemeClr val="dk1"/>
              </a:buClr>
              <a:buSzPts val="1100"/>
              <a:buFont typeface="Courier New"/>
              <a:buChar char="o"/>
            </a:pPr>
            <a:r>
              <a:rPr lang="ru-RU" sz="8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Construction</a:t>
            </a:r>
            <a:r>
              <a:rPr lang="ru-RU" sz="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of</a:t>
            </a:r>
            <a:r>
              <a:rPr lang="ru-RU" sz="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an</a:t>
            </a:r>
            <a:r>
              <a:rPr lang="ru-RU" sz="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alternative</a:t>
            </a:r>
            <a:r>
              <a:rPr lang="ru-RU" sz="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North-South</a:t>
            </a:r>
            <a:r>
              <a:rPr lang="ru-RU" sz="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road</a:t>
            </a:r>
            <a:r>
              <a:rPr lang="ru-RU" sz="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has</a:t>
            </a:r>
            <a:r>
              <a:rPr lang="ru-RU" sz="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US" sz="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recently </a:t>
            </a:r>
            <a:r>
              <a:rPr lang="ru-RU" sz="8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begun</a:t>
            </a:r>
            <a:r>
              <a:rPr lang="ru-RU" sz="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in</a:t>
            </a:r>
            <a:r>
              <a:rPr lang="ru-RU" sz="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this</a:t>
            </a:r>
            <a:r>
              <a:rPr lang="ru-RU" sz="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area</a:t>
            </a:r>
            <a:r>
              <a:rPr lang="en-US" sz="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8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>
              <a:buClr>
                <a:schemeClr val="dk1"/>
              </a:buClr>
              <a:buSzPts val="1100"/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8695" indent="-118695">
              <a:buClr>
                <a:schemeClr val="dk1"/>
              </a:buClr>
              <a:buSzPts val="1100"/>
              <a:buFont typeface="Courier New"/>
              <a:buChar char="o"/>
            </a:pPr>
            <a:r>
              <a:rPr lang="ru-RU" sz="8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Precipitation</a:t>
            </a:r>
            <a:r>
              <a:rPr lang="ru-RU" sz="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- 303 </a:t>
            </a:r>
            <a:r>
              <a:rPr lang="ru-RU" sz="8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mm</a:t>
            </a:r>
            <a:r>
              <a:rPr lang="ru-RU" sz="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per</a:t>
            </a:r>
            <a:r>
              <a:rPr lang="ru-RU" sz="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year</a:t>
            </a:r>
            <a:r>
              <a:rPr lang="en-US" sz="8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.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dk1"/>
              </a:buClr>
              <a:buSzPts val="1100"/>
            </a:pPr>
            <a:endParaRPr lang="ru-RU" sz="8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>
              <a:buClr>
                <a:schemeClr val="dk1"/>
              </a:buClr>
              <a:buSzPts val="1100"/>
            </a:pPr>
            <a:endParaRPr lang="ru-RU" sz="8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aphicFrame>
        <p:nvGraphicFramePr>
          <p:cNvPr id="105" name="Google Shape;105;p14"/>
          <p:cNvGraphicFramePr/>
          <p:nvPr>
            <p:extLst/>
          </p:nvPr>
        </p:nvGraphicFramePr>
        <p:xfrm>
          <a:off x="3862754" y="3625887"/>
          <a:ext cx="4404946" cy="2034398"/>
        </p:xfrm>
        <a:graphic>
          <a:graphicData uri="http://schemas.openxmlformats.org/drawingml/2006/table">
            <a:tbl>
              <a:tblPr firstRow="1" bandRow="1"/>
              <a:tblGrid>
                <a:gridCol w="9500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118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809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09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8098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1148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u="none" strike="noStrike" cap="none" dirty="0"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63312" marR="63312" marT="31656" marB="31656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 dirty="0" err="1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Alabug</a:t>
                      </a:r>
                      <a:r>
                        <a:rPr lang="en-US" sz="800" u="none" strike="noStrike" cap="none" dirty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a</a:t>
                      </a:r>
                      <a:r>
                        <a:rPr lang="ru-RU" sz="800" u="none" strike="noStrike" cap="none" dirty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ru-RU" sz="800" u="none" strike="noStrike" cap="none" dirty="0" err="1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Hydroelectric</a:t>
                      </a:r>
                      <a:r>
                        <a:rPr lang="ru-RU" sz="800" u="none" strike="noStrike" cap="none" dirty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ru-RU" sz="800" u="none" strike="noStrike" cap="none" dirty="0" err="1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power</a:t>
                      </a:r>
                      <a:r>
                        <a:rPr lang="ru-RU" sz="800" u="none" strike="noStrike" cap="none" dirty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ru-RU" sz="800" u="none" strike="noStrike" cap="none" dirty="0" err="1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station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312" marR="63312" marT="31656" marB="31656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 dirty="0" err="1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Karabulun</a:t>
                      </a:r>
                      <a:r>
                        <a:rPr lang="ru-RU" sz="800" u="none" strike="noStrike" cap="none" dirty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 HPP-1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312" marR="63312" marT="31656" marB="31656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 dirty="0" err="1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Karabulun</a:t>
                      </a:r>
                      <a:r>
                        <a:rPr lang="ru-RU" sz="800" u="none" strike="noStrike" cap="none" dirty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 HPP-2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312" marR="63312" marT="31656" marB="31656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 dirty="0" err="1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Toguztor</a:t>
                      </a:r>
                      <a:r>
                        <a:rPr lang="en-US" sz="800" u="none" strike="noStrike" cap="none" dirty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o</a:t>
                      </a:r>
                      <a:r>
                        <a:rPr lang="ru-RU" sz="800" u="none" strike="noStrike" cap="none" dirty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ru-RU" sz="800" u="none" strike="noStrike" cap="none" dirty="0" err="1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Hydroelectric</a:t>
                      </a:r>
                      <a:r>
                        <a:rPr lang="ru-RU" sz="800" u="none" strike="noStrike" cap="none" dirty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ru-RU" sz="800" u="none" strike="noStrike" cap="none" dirty="0" err="1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power</a:t>
                      </a:r>
                      <a:r>
                        <a:rPr lang="ru-RU" sz="800" u="none" strike="noStrike" cap="none" dirty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ru-RU" sz="800" u="none" strike="noStrike" cap="none" dirty="0" err="1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station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312" marR="63312" marT="31656" marB="3165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542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 dirty="0" err="1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Normal</a:t>
                      </a:r>
                      <a:r>
                        <a:rPr lang="ru-RU" sz="800" u="none" strike="noStrike" cap="none" dirty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ru-RU" sz="800" u="none" strike="noStrike" cap="none" dirty="0" err="1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retaining</a:t>
                      </a:r>
                      <a:r>
                        <a:rPr lang="ru-RU" sz="800" u="none" strike="noStrike" cap="none" dirty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ru-RU" sz="800" u="none" strike="noStrike" cap="none" dirty="0" err="1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level</a:t>
                      </a:r>
                      <a:r>
                        <a:rPr lang="ru-RU" sz="800" u="none" strike="noStrike" cap="none" dirty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, NPU, m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312" marR="63312" marT="31656" marB="31656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 dirty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1570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312" marR="63312" marT="31656" marB="31656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1,370</a:t>
                      </a:r>
                      <a:endParaRPr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312" marR="63312" marT="31656" marB="31656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1,370</a:t>
                      </a:r>
                      <a:endParaRPr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312" marR="63312" marT="31656" marB="31656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1,327</a:t>
                      </a:r>
                      <a:endParaRPr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312" marR="63312" marT="31656" marB="31656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542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 dirty="0" err="1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Installed</a:t>
                      </a:r>
                      <a:r>
                        <a:rPr lang="ru-RU" sz="800" u="none" strike="noStrike" cap="none" dirty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ru-RU" sz="800" u="none" strike="noStrike" cap="none" dirty="0" err="1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capacity</a:t>
                      </a:r>
                      <a:r>
                        <a:rPr lang="ru-RU" sz="800" u="none" strike="noStrike" cap="none" dirty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, MW</a:t>
                      </a:r>
                      <a:r>
                        <a:rPr lang="en-US" sz="800" u="none" strike="noStrike" cap="none" dirty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h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312" marR="63312" marT="31656" marB="31656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600</a:t>
                      </a:r>
                      <a:endParaRPr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312" marR="63312" marT="31656" marB="31656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149</a:t>
                      </a:r>
                      <a:endParaRPr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312" marR="63312" marT="31656" marB="31656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163</a:t>
                      </a:r>
                      <a:endParaRPr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312" marR="63312" marT="31656" marB="31656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248</a:t>
                      </a:r>
                      <a:endParaRPr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312" marR="63312" marT="31656" marB="31656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148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 dirty="0" err="1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Electricity</a:t>
                      </a:r>
                      <a:r>
                        <a:rPr lang="ru-RU" sz="800" u="none" strike="noStrike" cap="none" dirty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ru-RU" sz="800" u="none" strike="noStrike" cap="none" dirty="0" err="1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generation</a:t>
                      </a:r>
                      <a:r>
                        <a:rPr lang="ru-RU" sz="800" u="none" strike="noStrike" cap="none" dirty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, </a:t>
                      </a:r>
                      <a:r>
                        <a:rPr lang="ru-RU" sz="800" u="none" strike="noStrike" cap="none" dirty="0" err="1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mln</a:t>
                      </a:r>
                      <a:r>
                        <a:rPr lang="ru-RU" sz="800" u="none" strike="noStrike" cap="none" dirty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. </a:t>
                      </a:r>
                      <a:r>
                        <a:rPr lang="ru-RU" sz="800" u="none" strike="noStrike" cap="none" dirty="0" err="1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kWh</a:t>
                      </a:r>
                      <a:endParaRPr sz="800" u="none" strike="noStrike" cap="none" dirty="0"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63312" marR="63312" marT="31656" marB="31656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2,358.3</a:t>
                      </a:r>
                      <a:endParaRPr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312" marR="63312" marT="31656" marB="31656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536</a:t>
                      </a:r>
                      <a:endParaRPr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312" marR="63312" marT="31656" marB="31656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852</a:t>
                      </a:r>
                      <a:endParaRPr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312" marR="63312" marT="31656" marB="31656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915.3</a:t>
                      </a:r>
                      <a:endParaRPr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312" marR="63312" marT="31656" marB="31656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542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 dirty="0" err="1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Reservoir</a:t>
                      </a:r>
                      <a:r>
                        <a:rPr lang="ru-RU" sz="800" u="none" strike="noStrike" cap="none" dirty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ru-RU" sz="800" u="none" strike="noStrike" cap="none" dirty="0" err="1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volume</a:t>
                      </a:r>
                      <a:r>
                        <a:rPr lang="ru-RU" sz="800" u="none" strike="noStrike" cap="none" dirty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ru-RU" sz="800" u="none" strike="noStrike" cap="none" dirty="0" err="1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million</a:t>
                      </a:r>
                      <a:r>
                        <a:rPr lang="ru-RU" sz="800" u="none" strike="noStrike" cap="none" dirty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 m3</a:t>
                      </a:r>
                      <a:endParaRPr sz="800" u="none" strike="noStrike" cap="none" dirty="0"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63312" marR="63312" marT="31656" marB="31656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2835.5</a:t>
                      </a:r>
                      <a:endParaRPr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312" marR="63312" marT="31656" marB="31656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110</a:t>
                      </a:r>
                      <a:endParaRPr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312" marR="63312" marT="31656" marB="31656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110</a:t>
                      </a:r>
                      <a:endParaRPr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312" marR="63312" marT="31656" marB="31656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168.5</a:t>
                      </a:r>
                      <a:endParaRPr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312" marR="63312" marT="31656" marB="31656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479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 dirty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HPP </a:t>
                      </a:r>
                      <a:r>
                        <a:rPr lang="ru-RU" sz="800" u="none" strike="noStrike" cap="none" dirty="0" err="1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type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312" marR="63312" marT="31656" marB="31656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 dirty="0" err="1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dam</a:t>
                      </a:r>
                      <a:endParaRPr sz="800" u="none" strike="noStrike" cap="none" dirty="0"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63312" marR="63312" marT="31656" marB="31656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dam</a:t>
                      </a:r>
                      <a:endParaRPr sz="800" u="none" strike="noStrike" cap="none"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63312" marR="63312" marT="31656" marB="31656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derivational</a:t>
                      </a:r>
                      <a:endParaRPr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312" marR="63312" marT="31656" marB="31656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 dirty="0" err="1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dam</a:t>
                      </a:r>
                      <a:endParaRPr sz="800" u="none" strike="noStrike" cap="none" dirty="0"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63312" marR="63312" marT="31656" marB="31656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06" name="Google Shape;106;p14"/>
          <p:cNvSpPr txBox="1"/>
          <p:nvPr/>
        </p:nvSpPr>
        <p:spPr>
          <a:xfrm>
            <a:off x="3862754" y="5729535"/>
            <a:ext cx="2223969" cy="703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3294" tIns="31638" rIns="63294" bIns="31638" anchor="t" anchorCtr="0">
            <a:spAutoFit/>
          </a:bodyPr>
          <a:lstStyle/>
          <a:p>
            <a:r>
              <a:rPr lang="ru-RU" sz="900" b="1" dirty="0" err="1">
                <a:solidFill>
                  <a:srgbClr val="00953B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Total</a:t>
            </a:r>
            <a:r>
              <a:rPr lang="ru-RU" sz="900" b="1" dirty="0">
                <a:solidFill>
                  <a:srgbClr val="00953B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US" sz="900" b="1" dirty="0">
                <a:solidFill>
                  <a:srgbClr val="00953B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indicators </a:t>
            </a:r>
            <a:r>
              <a:rPr lang="ru-RU" sz="900" b="1" dirty="0" err="1">
                <a:solidFill>
                  <a:srgbClr val="00953B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for</a:t>
            </a:r>
            <a:r>
              <a:rPr lang="ru-RU" sz="900" b="1" dirty="0">
                <a:solidFill>
                  <a:srgbClr val="00953B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900" b="1" dirty="0" err="1">
                <a:solidFill>
                  <a:srgbClr val="00953B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the</a:t>
            </a:r>
            <a:r>
              <a:rPr lang="ru-RU" sz="900" b="1" dirty="0">
                <a:solidFill>
                  <a:srgbClr val="00953B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900" b="1" dirty="0" err="1">
                <a:solidFill>
                  <a:srgbClr val="00953B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cascade</a:t>
            </a:r>
            <a:r>
              <a:rPr lang="en-US" sz="900" b="1" dirty="0">
                <a:solidFill>
                  <a:srgbClr val="0095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sz="83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Installed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capacity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- </a:t>
            </a:r>
            <a:r>
              <a:rPr lang="ru-RU" sz="831" b="1" dirty="0">
                <a:solidFill>
                  <a:srgbClr val="00953B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1 160 M</a:t>
            </a:r>
            <a:r>
              <a:rPr lang="en-US" sz="831" b="1" dirty="0">
                <a:solidFill>
                  <a:srgbClr val="0095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endParaRPr sz="83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Electricity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generation</a:t>
            </a:r>
            <a:r>
              <a:rPr lang="ru-RU" sz="83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- </a:t>
            </a:r>
            <a:r>
              <a:rPr lang="ru-RU" sz="831" b="1" dirty="0">
                <a:solidFill>
                  <a:srgbClr val="00953B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4661.6 </a:t>
            </a:r>
            <a:r>
              <a:rPr lang="ru-RU" sz="831" b="1" dirty="0" err="1">
                <a:solidFill>
                  <a:srgbClr val="00953B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million</a:t>
            </a:r>
            <a:r>
              <a:rPr lang="ru-RU" sz="831" b="1" dirty="0">
                <a:solidFill>
                  <a:srgbClr val="00953B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ru-RU" sz="831" b="1" dirty="0" err="1">
                <a:solidFill>
                  <a:srgbClr val="00953B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kWh</a:t>
            </a:r>
            <a:endParaRPr sz="831" b="1" dirty="0">
              <a:solidFill>
                <a:srgbClr val="00953B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endParaRPr sz="762" b="1" dirty="0">
              <a:solidFill>
                <a:srgbClr val="00953B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pic>
        <p:nvPicPr>
          <p:cNvPr id="107" name="Google Shape;107;p14"/>
          <p:cNvPicPr preferRelativeResize="0"/>
          <p:nvPr/>
        </p:nvPicPr>
        <p:blipFill rotWithShape="1">
          <a:blip r:embed="rId3">
            <a:alphaModFix/>
          </a:blip>
          <a:srcRect t="46222" b="16723"/>
          <a:stretch/>
        </p:blipFill>
        <p:spPr>
          <a:xfrm>
            <a:off x="3719824" y="5616"/>
            <a:ext cx="4750100" cy="1246154"/>
          </a:xfrm>
          <a:prstGeom prst="rect">
            <a:avLst/>
          </a:prstGeom>
          <a:gradFill>
            <a:gsLst>
              <a:gs pos="0">
                <a:srgbClr val="F4F8FB"/>
              </a:gs>
              <a:gs pos="74000">
                <a:srgbClr val="AEC5E1"/>
              </a:gs>
              <a:gs pos="86000">
                <a:srgbClr val="AEC5E1"/>
              </a:gs>
              <a:gs pos="100000">
                <a:srgbClr val="C8D8EB"/>
              </a:gs>
            </a:gsLst>
            <a:lin ang="5400000" scaled="0"/>
          </a:gradFill>
          <a:ln>
            <a:noFill/>
          </a:ln>
        </p:spPr>
      </p:pic>
      <p:sp>
        <p:nvSpPr>
          <p:cNvPr id="108" name="Google Shape;108;p14"/>
          <p:cNvSpPr/>
          <p:nvPr/>
        </p:nvSpPr>
        <p:spPr>
          <a:xfrm>
            <a:off x="3725457" y="0"/>
            <a:ext cx="4747846" cy="1246154"/>
          </a:xfrm>
          <a:prstGeom prst="rect">
            <a:avLst/>
          </a:prstGeom>
          <a:gradFill>
            <a:gsLst>
              <a:gs pos="0">
                <a:srgbClr val="244061">
                  <a:alpha val="29803"/>
                </a:srgbClr>
              </a:gs>
              <a:gs pos="100000">
                <a:srgbClr val="0F243E">
                  <a:alpha val="89803"/>
                </a:srgbClr>
              </a:gs>
            </a:gsLst>
            <a:lin ang="16200000" scaled="0"/>
          </a:gradFill>
          <a:ln>
            <a:noFill/>
          </a:ln>
        </p:spPr>
        <p:txBody>
          <a:bodyPr spcFirstLastPara="1" wrap="square" lIns="63294" tIns="31638" rIns="63294" bIns="31638" anchor="ctr" anchorCtr="0">
            <a:noAutofit/>
          </a:bodyPr>
          <a:lstStyle/>
          <a:p>
            <a:pPr algn="ctr"/>
            <a:endParaRPr sz="1246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4"/>
          <p:cNvSpPr/>
          <p:nvPr/>
        </p:nvSpPr>
        <p:spPr>
          <a:xfrm>
            <a:off x="3725457" y="378069"/>
            <a:ext cx="4750100" cy="573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3294" tIns="31638" rIns="63294" bIns="31638" anchor="t" anchorCtr="0">
            <a:noAutofit/>
          </a:bodyPr>
          <a:lstStyle/>
          <a:p>
            <a:pPr algn="ctr"/>
            <a:r>
              <a:rPr lang="ru-RU" sz="1385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CONSTRUCTION OF KAZARMAN</a:t>
            </a:r>
            <a:endParaRPr sz="1246" dirty="0"/>
          </a:p>
          <a:p>
            <a:pPr algn="ctr"/>
            <a:r>
              <a:rPr lang="ru-RU" sz="1385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CASCADE HPP</a:t>
            </a:r>
            <a:endParaRPr sz="1246" dirty="0"/>
          </a:p>
        </p:txBody>
      </p:sp>
    </p:spTree>
    <p:extLst>
      <p:ext uri="{BB962C8B-B14F-4D97-AF65-F5344CB8AC3E}">
        <p14:creationId xmlns:p14="http://schemas.microsoft.com/office/powerpoint/2010/main" val="34502776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171</Words>
  <Application>Microsoft Office PowerPoint</Application>
  <PresentationFormat>自定义</PresentationFormat>
  <Paragraphs>55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Тема Office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Rustam Isabekov</dc:creator>
  <cp:lastModifiedBy>Windows 用户</cp:lastModifiedBy>
  <cp:revision>4</cp:revision>
  <dcterms:created xsi:type="dcterms:W3CDTF">2021-08-23T06:21:20Z</dcterms:created>
  <dcterms:modified xsi:type="dcterms:W3CDTF">2021-09-14T08:22:57Z</dcterms:modified>
</cp:coreProperties>
</file>