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4"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9" d="100"/>
          <a:sy n="89" d="100"/>
        </p:scale>
        <p:origin x="-21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AEB1B-C869-4A99-BB6D-717E1EEFCFE4}" type="datetimeFigureOut">
              <a:rPr lang="ru-RU" smtClean="0"/>
              <a:t>15.09.2021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0E5290-F25A-45E7-9DE7-EFE285658384}" type="slidenum">
              <a:rPr lang="ru-RU" smtClean="0"/>
              <a:t>‹#›</a:t>
            </a:fld>
            <a:endParaRPr lang="ru-RU"/>
          </a:p>
        </p:txBody>
      </p:sp>
    </p:spTree>
    <p:extLst>
      <p:ext uri="{BB962C8B-B14F-4D97-AF65-F5344CB8AC3E}">
        <p14:creationId xmlns:p14="http://schemas.microsoft.com/office/powerpoint/2010/main" val="132592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423C25-835F-4A64-9465-05A738584AA6}"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247089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423C25-835F-4A64-9465-05A738584AA6}"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257637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423C25-835F-4A64-9465-05A738584AA6}"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216827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423C25-835F-4A64-9465-05A738584AA6}"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388796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423C25-835F-4A64-9465-05A738584AA6}"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197104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423C25-835F-4A64-9465-05A738584AA6}" type="datetimeFigureOut">
              <a:rPr lang="ru-RU" smtClean="0"/>
              <a:t>15.09.2021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172739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423C25-835F-4A64-9465-05A738584AA6}" type="datetimeFigureOut">
              <a:rPr lang="ru-RU" smtClean="0"/>
              <a:t>15.09.2021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213490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423C25-835F-4A64-9465-05A738584AA6}" type="datetimeFigureOut">
              <a:rPr lang="ru-RU" smtClean="0"/>
              <a:t>15.09.2021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231644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423C25-835F-4A64-9465-05A738584AA6}" type="datetimeFigureOut">
              <a:rPr lang="ru-RU" smtClean="0"/>
              <a:t>15.09.2021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374597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B423C25-835F-4A64-9465-05A738584AA6}" type="datetimeFigureOut">
              <a:rPr lang="ru-RU" smtClean="0"/>
              <a:t>15.09.2021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403432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B423C25-835F-4A64-9465-05A738584AA6}" type="datetimeFigureOut">
              <a:rPr lang="ru-RU" smtClean="0"/>
              <a:t>15.09.2021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AE35ED-281D-49EA-B412-A91D558F683E}" type="slidenum">
              <a:rPr lang="ru-RU" smtClean="0"/>
              <a:t>‹#›</a:t>
            </a:fld>
            <a:endParaRPr lang="ru-RU"/>
          </a:p>
        </p:txBody>
      </p:sp>
    </p:spTree>
    <p:extLst>
      <p:ext uri="{BB962C8B-B14F-4D97-AF65-F5344CB8AC3E}">
        <p14:creationId xmlns:p14="http://schemas.microsoft.com/office/powerpoint/2010/main" val="418492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23C25-835F-4A64-9465-05A738584AA6}" type="datetimeFigureOut">
              <a:rPr lang="ru-RU" smtClean="0"/>
              <a:t>15.09.2021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E35ED-281D-49EA-B412-A91D558F683E}" type="slidenum">
              <a:rPr lang="ru-RU" smtClean="0"/>
              <a:t>‹#›</a:t>
            </a:fld>
            <a:endParaRPr lang="ru-RU"/>
          </a:p>
        </p:txBody>
      </p:sp>
    </p:spTree>
    <p:extLst>
      <p:ext uri="{BB962C8B-B14F-4D97-AF65-F5344CB8AC3E}">
        <p14:creationId xmlns:p14="http://schemas.microsoft.com/office/powerpoint/2010/main" val="185931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 xmlns:a16="http://schemas.microsoft.com/office/drawing/2014/main" id="{47F9DA8D-6C3F-43A0-A2D9-BE88A4B11CD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6222" b="16723"/>
          <a:stretch/>
        </p:blipFill>
        <p:spPr>
          <a:xfrm>
            <a:off x="3719824" y="0"/>
            <a:ext cx="4750100" cy="1246154"/>
          </a:xfrm>
          <a:prstGeom prst="rect">
            <a:avLst/>
          </a:prstGeom>
          <a:gradFill>
            <a:gsLst>
              <a:gs pos="0">
                <a:schemeClr val="accent1">
                  <a:lumMod val="5000"/>
                  <a:lumOff val="95000"/>
                </a:schemeClr>
              </a:gs>
              <a:gs pos="74000">
                <a:schemeClr val="accent1">
                  <a:lumMod val="45000"/>
                  <a:lumOff val="55000"/>
                </a:schemeClr>
              </a:gs>
              <a:gs pos="86000">
                <a:schemeClr val="accent1">
                  <a:lumMod val="45000"/>
                  <a:lumOff val="55000"/>
                </a:schemeClr>
              </a:gs>
              <a:gs pos="100000">
                <a:schemeClr val="accent1">
                  <a:lumMod val="30000"/>
                  <a:lumOff val="70000"/>
                </a:schemeClr>
              </a:gs>
            </a:gsLst>
            <a:lin ang="5400000" scaled="1"/>
          </a:gradFill>
        </p:spPr>
      </p:pic>
      <p:sp>
        <p:nvSpPr>
          <p:cNvPr id="14" name="TextBox 13"/>
          <p:cNvSpPr txBox="1"/>
          <p:nvPr/>
        </p:nvSpPr>
        <p:spPr>
          <a:xfrm>
            <a:off x="3820975" y="1371600"/>
            <a:ext cx="2178310" cy="3848041"/>
          </a:xfrm>
          <a:prstGeom prst="rect">
            <a:avLst/>
          </a:prstGeom>
          <a:noFill/>
        </p:spPr>
        <p:txBody>
          <a:bodyPr wrap="square" rtlCol="0">
            <a:spAutoFit/>
          </a:bodyPr>
          <a:lstStyle/>
          <a:p>
            <a:pPr algn="just"/>
            <a:r>
              <a:rPr lang="en-US" sz="1246" b="1" dirty="0" err="1">
                <a:solidFill>
                  <a:srgbClr val="002E60"/>
                </a:solidFill>
                <a:latin typeface="Arial" pitchFamily="34" charset="0"/>
                <a:cs typeface="Arial" pitchFamily="34" charset="0"/>
              </a:rPr>
              <a:t>B</a:t>
            </a:r>
            <a:r>
              <a:rPr lang="ru-RU" sz="1246" b="1" dirty="0" err="1">
                <a:solidFill>
                  <a:srgbClr val="002E60"/>
                </a:solidFill>
                <a:latin typeface="Arial" pitchFamily="34" charset="0"/>
                <a:cs typeface="Arial" pitchFamily="34" charset="0"/>
              </a:rPr>
              <a:t>rief</a:t>
            </a:r>
            <a:r>
              <a:rPr lang="ru-RU" sz="1246" b="1" dirty="0">
                <a:solidFill>
                  <a:srgbClr val="002E60"/>
                </a:solidFill>
                <a:latin typeface="Arial" pitchFamily="34" charset="0"/>
                <a:cs typeface="Arial" pitchFamily="34" charset="0"/>
              </a:rPr>
              <a:t> </a:t>
            </a:r>
            <a:r>
              <a:rPr lang="ru-RU" sz="1246" b="1" dirty="0" err="1">
                <a:solidFill>
                  <a:srgbClr val="002E60"/>
                </a:solidFill>
                <a:latin typeface="Arial" pitchFamily="34" charset="0"/>
                <a:cs typeface="Arial" pitchFamily="34" charset="0"/>
              </a:rPr>
              <a:t>information</a:t>
            </a:r>
            <a:r>
              <a:rPr lang="ru-RU" sz="1246" b="1" dirty="0">
                <a:solidFill>
                  <a:srgbClr val="002E60"/>
                </a:solidFill>
                <a:latin typeface="Arial" pitchFamily="34" charset="0"/>
                <a:cs typeface="Arial" pitchFamily="34" charset="0"/>
              </a:rPr>
              <a:t>:</a:t>
            </a:r>
          </a:p>
          <a:p>
            <a:pPr algn="just"/>
            <a:endParaRPr lang="en-US" sz="831" b="1" dirty="0">
              <a:latin typeface="Arial" pitchFamily="34" charset="0"/>
              <a:cs typeface="Arial" pitchFamily="34" charset="0"/>
            </a:endParaRPr>
          </a:p>
          <a:p>
            <a:pPr algn="just"/>
            <a:r>
              <a:rPr lang="ru-RU" sz="831" dirty="0" err="1">
                <a:latin typeface="Arial" pitchFamily="34" charset="0"/>
                <a:cs typeface="Arial" pitchFamily="34" charset="0"/>
              </a:rPr>
              <a:t>The</a:t>
            </a:r>
            <a:r>
              <a:rPr lang="ru-RU" sz="831" dirty="0">
                <a:latin typeface="Arial" pitchFamily="34" charset="0"/>
                <a:cs typeface="Arial" pitchFamily="34" charset="0"/>
              </a:rPr>
              <a:t> </a:t>
            </a:r>
            <a:r>
              <a:rPr lang="ru-RU" sz="831" dirty="0" err="1">
                <a:latin typeface="Arial" pitchFamily="34" charset="0"/>
                <a:cs typeface="Arial" pitchFamily="34" charset="0"/>
              </a:rPr>
              <a:t>project</a:t>
            </a:r>
            <a:r>
              <a:rPr lang="ru-RU" sz="831" dirty="0">
                <a:latin typeface="Arial" pitchFamily="34" charset="0"/>
                <a:cs typeface="Arial" pitchFamily="34" charset="0"/>
              </a:rPr>
              <a:t> involves the construction of a small hydroelectric power station with a capacity of 18 MW </a:t>
            </a:r>
            <a:r>
              <a:rPr lang="ru-RU" sz="831" dirty="0" err="1">
                <a:latin typeface="Arial" pitchFamily="34" charset="0"/>
                <a:cs typeface="Arial" pitchFamily="34" charset="0"/>
              </a:rPr>
              <a:t>at</a:t>
            </a:r>
            <a:r>
              <a:rPr lang="ru-RU" sz="831" dirty="0">
                <a:latin typeface="Arial" pitchFamily="34" charset="0"/>
                <a:cs typeface="Arial" pitchFamily="34" charset="0"/>
              </a:rPr>
              <a:t> </a:t>
            </a:r>
            <a:r>
              <a:rPr lang="ru-RU" sz="831" dirty="0" err="1">
                <a:latin typeface="Arial" pitchFamily="34" charset="0"/>
                <a:cs typeface="Arial" pitchFamily="34" charset="0"/>
              </a:rPr>
              <a:t>Karasuu</a:t>
            </a:r>
            <a:r>
              <a:rPr lang="en-US" sz="831" dirty="0">
                <a:latin typeface="Arial" pitchFamily="34" charset="0"/>
                <a:cs typeface="Arial" pitchFamily="34" charset="0"/>
              </a:rPr>
              <a:t> </a:t>
            </a:r>
            <a:r>
              <a:rPr lang="ru-RU" sz="831" dirty="0" err="1">
                <a:latin typeface="Arial" pitchFamily="34" charset="0"/>
                <a:cs typeface="Arial" pitchFamily="34" charset="0"/>
              </a:rPr>
              <a:t>river</a:t>
            </a:r>
            <a:r>
              <a:rPr lang="ru-RU" sz="831" dirty="0">
                <a:latin typeface="Arial" pitchFamily="34" charset="0"/>
                <a:cs typeface="Arial" pitchFamily="34" charset="0"/>
              </a:rPr>
              <a:t>, in the western part of the </a:t>
            </a:r>
            <a:r>
              <a:rPr lang="ru-RU" sz="831" dirty="0" err="1">
                <a:latin typeface="Arial" pitchFamily="34" charset="0"/>
                <a:cs typeface="Arial" pitchFamily="34" charset="0"/>
              </a:rPr>
              <a:t>city</a:t>
            </a:r>
            <a:r>
              <a:rPr lang="ru-RU" sz="831" dirty="0">
                <a:latin typeface="Arial" pitchFamily="34" charset="0"/>
                <a:cs typeface="Arial" pitchFamily="34" charset="0"/>
              </a:rPr>
              <a:t> </a:t>
            </a:r>
            <a:r>
              <a:rPr lang="ru-RU" sz="831" dirty="0" err="1">
                <a:latin typeface="Arial" pitchFamily="34" charset="0"/>
                <a:cs typeface="Arial" pitchFamily="34" charset="0"/>
              </a:rPr>
              <a:t>Karakul</a:t>
            </a:r>
            <a:r>
              <a:rPr lang="ru-RU" sz="831" dirty="0">
                <a:latin typeface="Arial" pitchFamily="34" charset="0"/>
                <a:cs typeface="Arial" pitchFamily="34" charset="0"/>
              </a:rPr>
              <a:t>, </a:t>
            </a:r>
            <a:r>
              <a:rPr lang="ru-RU" sz="831" dirty="0" err="1">
                <a:latin typeface="Arial" pitchFamily="34" charset="0"/>
                <a:cs typeface="Arial" pitchFamily="34" charset="0"/>
              </a:rPr>
              <a:t>Jalalaba</a:t>
            </a:r>
            <a:r>
              <a:rPr lang="en-US" sz="831" dirty="0">
                <a:latin typeface="Arial" pitchFamily="34" charset="0"/>
                <a:cs typeface="Arial" pitchFamily="34" charset="0"/>
              </a:rPr>
              <a:t>d</a:t>
            </a:r>
            <a:r>
              <a:rPr lang="ru-RU" sz="831" dirty="0">
                <a:latin typeface="Arial" pitchFamily="34" charset="0"/>
                <a:cs typeface="Arial" pitchFamily="34" charset="0"/>
              </a:rPr>
              <a:t> area, in the area former concrete factory. </a:t>
            </a:r>
            <a:r>
              <a:rPr lang="en-US" sz="831" dirty="0">
                <a:latin typeface="Arial" pitchFamily="34" charset="0"/>
                <a:cs typeface="Arial" pitchFamily="34" charset="0"/>
              </a:rPr>
              <a:t>This project is </a:t>
            </a:r>
            <a:r>
              <a:rPr lang="ru-RU" sz="831" dirty="0" err="1">
                <a:latin typeface="Arial" pitchFamily="34" charset="0"/>
                <a:cs typeface="Arial" pitchFamily="34" charset="0"/>
              </a:rPr>
              <a:t>one</a:t>
            </a:r>
            <a:r>
              <a:rPr lang="ru-RU" sz="831" dirty="0">
                <a:latin typeface="Arial" pitchFamily="34" charset="0"/>
                <a:cs typeface="Arial" pitchFamily="34" charset="0"/>
              </a:rPr>
              <a:t> of the </a:t>
            </a:r>
            <a:r>
              <a:rPr lang="ru-RU" sz="831" dirty="0" err="1">
                <a:latin typeface="Arial" pitchFamily="34" charset="0"/>
                <a:cs typeface="Arial" pitchFamily="34" charset="0"/>
              </a:rPr>
              <a:t>first</a:t>
            </a:r>
            <a:r>
              <a:rPr lang="ru-RU" sz="831" dirty="0">
                <a:latin typeface="Arial" pitchFamily="34" charset="0"/>
                <a:cs typeface="Arial" pitchFamily="34" charset="0"/>
              </a:rPr>
              <a:t> </a:t>
            </a:r>
            <a:r>
              <a:rPr lang="ru-RU" sz="831" dirty="0" err="1">
                <a:latin typeface="Arial" pitchFamily="34" charset="0"/>
                <a:cs typeface="Arial" pitchFamily="34" charset="0"/>
              </a:rPr>
              <a:t>construction</a:t>
            </a:r>
            <a:r>
              <a:rPr lang="en-US" sz="831" dirty="0">
                <a:latin typeface="Arial" pitchFamily="34" charset="0"/>
                <a:cs typeface="Arial" pitchFamily="34" charset="0"/>
              </a:rPr>
              <a:t>s</a:t>
            </a:r>
            <a:r>
              <a:rPr lang="ru-RU" sz="831" dirty="0">
                <a:latin typeface="Arial" pitchFamily="34" charset="0"/>
                <a:cs typeface="Arial" pitchFamily="34" charset="0"/>
              </a:rPr>
              <a:t> </a:t>
            </a:r>
            <a:r>
              <a:rPr lang="ru-RU" sz="831" dirty="0" err="1">
                <a:latin typeface="Arial" pitchFamily="34" charset="0"/>
                <a:cs typeface="Arial" pitchFamily="34" charset="0"/>
              </a:rPr>
              <a:t>since</a:t>
            </a:r>
            <a:r>
              <a:rPr lang="ru-RU" sz="831" dirty="0">
                <a:latin typeface="Arial" pitchFamily="34" charset="0"/>
                <a:cs typeface="Arial" pitchFamily="34" charset="0"/>
              </a:rPr>
              <a:t> </a:t>
            </a:r>
            <a:r>
              <a:rPr lang="ru-RU" sz="831" dirty="0" err="1">
                <a:latin typeface="Arial" pitchFamily="34" charset="0"/>
                <a:cs typeface="Arial" pitchFamily="34" charset="0"/>
              </a:rPr>
              <a:t>independence</a:t>
            </a:r>
            <a:r>
              <a:rPr lang="en-US" sz="831" dirty="0">
                <a:latin typeface="Arial" pitchFamily="34" charset="0"/>
                <a:cs typeface="Arial" pitchFamily="34" charset="0"/>
              </a:rPr>
              <a:t> of the Kyrgyz Republic</a:t>
            </a:r>
            <a:r>
              <a:rPr lang="ru-RU" sz="831" dirty="0">
                <a:latin typeface="Arial" pitchFamily="34" charset="0"/>
                <a:cs typeface="Arial" pitchFamily="34" charset="0"/>
              </a:rPr>
              <a:t>.</a:t>
            </a:r>
            <a:endParaRPr lang="en-US" sz="831" dirty="0">
              <a:latin typeface="Arial" pitchFamily="34" charset="0"/>
              <a:cs typeface="Arial" pitchFamily="34" charset="0"/>
            </a:endParaRPr>
          </a:p>
          <a:p>
            <a:pPr algn="just"/>
            <a:endParaRPr lang="ru-RU" sz="831" dirty="0">
              <a:latin typeface="Arial" pitchFamily="34" charset="0"/>
              <a:cs typeface="Arial" pitchFamily="34" charset="0"/>
            </a:endParaRPr>
          </a:p>
          <a:p>
            <a:pPr algn="just"/>
            <a:r>
              <a:rPr lang="ru-RU" sz="831" b="1" dirty="0" err="1">
                <a:solidFill>
                  <a:srgbClr val="002E60"/>
                </a:solidFill>
                <a:latin typeface="Arial" pitchFamily="34" charset="0"/>
                <a:cs typeface="Arial" pitchFamily="34" charset="0"/>
              </a:rPr>
              <a:t>Initiator</a:t>
            </a:r>
            <a:r>
              <a:rPr lang="ru-RU" sz="831" b="1" dirty="0">
                <a:latin typeface="Arial" pitchFamily="34" charset="0"/>
                <a:cs typeface="Arial" pitchFamily="34" charset="0"/>
              </a:rPr>
              <a:t>: </a:t>
            </a:r>
            <a:r>
              <a:rPr lang="ru-RU" sz="831" dirty="0" err="1">
                <a:latin typeface="Arial" pitchFamily="34" charset="0"/>
                <a:cs typeface="Arial" pitchFamily="34" charset="0"/>
              </a:rPr>
              <a:t>Chakan</a:t>
            </a:r>
            <a:r>
              <a:rPr lang="ru-RU" sz="831" dirty="0">
                <a:latin typeface="Arial" pitchFamily="34" charset="0"/>
                <a:cs typeface="Arial" pitchFamily="34" charset="0"/>
              </a:rPr>
              <a:t> HPP JSC</a:t>
            </a:r>
            <a:r>
              <a:rPr lang="en-US" sz="831" dirty="0">
                <a:latin typeface="Arial" pitchFamily="34" charset="0"/>
                <a:cs typeface="Arial" pitchFamily="34" charset="0"/>
              </a:rPr>
              <a:t> </a:t>
            </a:r>
            <a:endParaRPr lang="ru-RU" sz="831" dirty="0">
              <a:latin typeface="Arial" pitchFamily="34" charset="0"/>
              <a:cs typeface="Arial" pitchFamily="34" charset="0"/>
            </a:endParaRPr>
          </a:p>
          <a:p>
            <a:pPr algn="just" rtl="0"/>
            <a:endParaRPr lang="en-US" sz="831" dirty="0">
              <a:latin typeface="Arial" pitchFamily="34" charset="0"/>
              <a:cs typeface="Arial" pitchFamily="34" charset="0"/>
            </a:endParaRPr>
          </a:p>
          <a:p>
            <a:pPr algn="just" rtl="0"/>
            <a:r>
              <a:rPr lang="ru-RU" sz="831" b="1" dirty="0" err="1">
                <a:solidFill>
                  <a:srgbClr val="00B050"/>
                </a:solidFill>
                <a:latin typeface="Arial" pitchFamily="34" charset="0"/>
                <a:cs typeface="Arial" pitchFamily="34" charset="0"/>
              </a:rPr>
              <a:t>Key</a:t>
            </a:r>
            <a:r>
              <a:rPr lang="ru-RU" sz="831" b="1" dirty="0">
                <a:solidFill>
                  <a:srgbClr val="00B050"/>
                </a:solidFill>
                <a:latin typeface="Arial" pitchFamily="34" charset="0"/>
                <a:cs typeface="Arial" pitchFamily="34" charset="0"/>
              </a:rPr>
              <a:t> </a:t>
            </a:r>
            <a:r>
              <a:rPr lang="ru-RU" sz="831" b="1" dirty="0" err="1">
                <a:solidFill>
                  <a:srgbClr val="00B050"/>
                </a:solidFill>
                <a:latin typeface="Arial" pitchFamily="34" charset="0"/>
                <a:cs typeface="Arial" pitchFamily="34" charset="0"/>
              </a:rPr>
              <a:t>facts</a:t>
            </a:r>
            <a:r>
              <a:rPr lang="ru-RU" sz="831" b="1" dirty="0">
                <a:solidFill>
                  <a:srgbClr val="00B050"/>
                </a:solidFill>
                <a:latin typeface="Arial" pitchFamily="34" charset="0"/>
                <a:cs typeface="Arial" pitchFamily="34" charset="0"/>
              </a:rPr>
              <a:t>: </a:t>
            </a:r>
            <a:r>
              <a:rPr lang="ru-RU" sz="831" dirty="0">
                <a:solidFill>
                  <a:srgbClr val="00B050"/>
                </a:solidFill>
                <a:latin typeface="Arial" pitchFamily="34" charset="0"/>
                <a:cs typeface="Arial" pitchFamily="34" charset="0"/>
              </a:rPr>
              <a:t> </a:t>
            </a:r>
          </a:p>
          <a:p>
            <a:pPr marL="158260" indent="-158260" algn="just">
              <a:buAutoNum type="arabicPeriod" startAt="3"/>
            </a:pPr>
            <a:endParaRPr lang="ru-RU" sz="831" dirty="0">
              <a:solidFill>
                <a:srgbClr val="00B050"/>
              </a:solidFill>
              <a:latin typeface="Arial" pitchFamily="34" charset="0"/>
              <a:cs typeface="Arial" pitchFamily="34" charset="0"/>
            </a:endParaRPr>
          </a:p>
          <a:p>
            <a:pPr algn="just" rtl="0"/>
            <a:r>
              <a:rPr lang="ru-RU" sz="831" dirty="0" err="1">
                <a:latin typeface="Arial" pitchFamily="34" charset="0"/>
                <a:cs typeface="Arial" pitchFamily="34" charset="0"/>
              </a:rPr>
              <a:t>As</a:t>
            </a:r>
            <a:r>
              <a:rPr lang="ru-RU" sz="831" dirty="0">
                <a:latin typeface="Arial" pitchFamily="34" charset="0"/>
                <a:cs typeface="Arial" pitchFamily="34" charset="0"/>
              </a:rPr>
              <a:t> a result, the estimated annual electricity generation is 110 million kWh per year, while the operation of one unit will provide conditionally 78 million kWh </a:t>
            </a:r>
            <a:r>
              <a:rPr lang="ru-RU" sz="831" dirty="0" err="1">
                <a:latin typeface="Arial" pitchFamily="34" charset="0"/>
                <a:cs typeface="Arial" pitchFamily="34" charset="0"/>
              </a:rPr>
              <a:t>in</a:t>
            </a:r>
            <a:r>
              <a:rPr lang="ru-RU" sz="831" dirty="0">
                <a:latin typeface="Arial" pitchFamily="34" charset="0"/>
                <a:cs typeface="Arial" pitchFamily="34" charset="0"/>
              </a:rPr>
              <a:t> </a:t>
            </a:r>
            <a:r>
              <a:rPr lang="en-US" sz="831" dirty="0">
                <a:latin typeface="Arial" pitchFamily="34" charset="0"/>
                <a:cs typeface="Arial" pitchFamily="34" charset="0"/>
              </a:rPr>
              <a:t>a </a:t>
            </a:r>
            <a:r>
              <a:rPr lang="ru-RU" sz="831" dirty="0" err="1">
                <a:latin typeface="Arial" pitchFamily="34" charset="0"/>
                <a:cs typeface="Arial" pitchFamily="34" charset="0"/>
              </a:rPr>
              <a:t>year</a:t>
            </a:r>
            <a:r>
              <a:rPr lang="ru-RU" sz="831" dirty="0">
                <a:latin typeface="Arial" pitchFamily="34" charset="0"/>
                <a:cs typeface="Arial" pitchFamily="34" charset="0"/>
              </a:rPr>
              <a:t>, the operation of the second unit is additionally 32 million kWh </a:t>
            </a:r>
            <a:r>
              <a:rPr lang="ru-RU" sz="831" dirty="0" err="1">
                <a:latin typeface="Arial" pitchFamily="34" charset="0"/>
                <a:cs typeface="Arial" pitchFamily="34" charset="0"/>
              </a:rPr>
              <a:t>in</a:t>
            </a:r>
            <a:r>
              <a:rPr lang="ru-RU" sz="831" dirty="0">
                <a:latin typeface="Arial" pitchFamily="34" charset="0"/>
                <a:cs typeface="Arial" pitchFamily="34" charset="0"/>
              </a:rPr>
              <a:t> </a:t>
            </a:r>
            <a:r>
              <a:rPr lang="en-US" sz="831" dirty="0">
                <a:latin typeface="Arial" pitchFamily="34" charset="0"/>
                <a:cs typeface="Arial" pitchFamily="34" charset="0"/>
              </a:rPr>
              <a:t>a </a:t>
            </a:r>
            <a:r>
              <a:rPr lang="ru-RU" sz="831" dirty="0" err="1">
                <a:latin typeface="Arial" pitchFamily="34" charset="0"/>
                <a:cs typeface="Arial" pitchFamily="34" charset="0"/>
              </a:rPr>
              <a:t>year</a:t>
            </a:r>
            <a:r>
              <a:rPr lang="ru-RU" sz="831" dirty="0">
                <a:latin typeface="Arial" pitchFamily="34" charset="0"/>
                <a:cs typeface="Arial" pitchFamily="34" charset="0"/>
              </a:rPr>
              <a:t>.</a:t>
            </a:r>
          </a:p>
          <a:p>
            <a:pPr algn="just"/>
            <a:r>
              <a:rPr lang="en-US" sz="831" dirty="0">
                <a:latin typeface="Arial" pitchFamily="34" charset="0"/>
                <a:cs typeface="Arial" pitchFamily="34" charset="0"/>
              </a:rPr>
              <a:t>Technical design has been accomplished by </a:t>
            </a:r>
            <a:r>
              <a:rPr lang="ru-RU" sz="831" dirty="0" err="1">
                <a:latin typeface="Arial" pitchFamily="34" charset="0"/>
                <a:cs typeface="Arial" pitchFamily="34" charset="0"/>
              </a:rPr>
              <a:t>Hydroproject</a:t>
            </a:r>
            <a:r>
              <a:rPr lang="en-US" sz="831" dirty="0">
                <a:latin typeface="Arial" pitchFamily="34" charset="0"/>
                <a:cs typeface="Arial" pitchFamily="34" charset="0"/>
              </a:rPr>
              <a:t> </a:t>
            </a:r>
            <a:r>
              <a:rPr lang="ru-RU" sz="831" dirty="0">
                <a:latin typeface="Arial" pitchFamily="34" charset="0"/>
                <a:cs typeface="Arial" pitchFamily="34" charset="0"/>
              </a:rPr>
              <a:t>JSC, The Republic of </a:t>
            </a:r>
            <a:r>
              <a:rPr lang="ru-RU" sz="831" dirty="0" err="1">
                <a:latin typeface="Arial" pitchFamily="34" charset="0"/>
                <a:cs typeface="Arial" pitchFamily="34" charset="0"/>
              </a:rPr>
              <a:t>Uzbekistan</a:t>
            </a:r>
            <a:r>
              <a:rPr lang="ru-RU" sz="831" dirty="0">
                <a:latin typeface="Arial" pitchFamily="34" charset="0"/>
                <a:cs typeface="Arial" pitchFamily="34" charset="0"/>
              </a:rPr>
              <a:t>)</a:t>
            </a:r>
          </a:p>
          <a:p>
            <a:pPr marL="158260" indent="-158260" algn="just"/>
            <a:endParaRPr lang="ru-RU" sz="831" dirty="0">
              <a:latin typeface="Arial" pitchFamily="34" charset="0"/>
              <a:cs typeface="Arial" pitchFamily="34" charset="0"/>
            </a:endParaRPr>
          </a:p>
          <a:p>
            <a:pPr algn="just"/>
            <a:r>
              <a:rPr lang="en-US" sz="831" b="1" dirty="0">
                <a:solidFill>
                  <a:srgbClr val="002E60"/>
                </a:solidFill>
                <a:latin typeface="Arial" pitchFamily="34" charset="0"/>
                <a:cs typeface="Arial" pitchFamily="34" charset="0"/>
              </a:rPr>
              <a:t>Project cost</a:t>
            </a:r>
            <a:r>
              <a:rPr lang="ru-RU" sz="831" dirty="0">
                <a:solidFill>
                  <a:srgbClr val="002E60"/>
                </a:solidFill>
                <a:latin typeface="Arial" pitchFamily="34" charset="0"/>
                <a:cs typeface="Arial" pitchFamily="34" charset="0"/>
              </a:rPr>
              <a:t>: </a:t>
            </a:r>
            <a:r>
              <a:rPr lang="ru-RU" sz="831" b="1" dirty="0">
                <a:latin typeface="Arial" pitchFamily="34" charset="0"/>
                <a:cs typeface="Arial" pitchFamily="34" charset="0"/>
              </a:rPr>
              <a:t>25 </a:t>
            </a:r>
            <a:r>
              <a:rPr lang="ru-RU" sz="831" b="1" dirty="0" err="1">
                <a:latin typeface="Arial" pitchFamily="34" charset="0"/>
                <a:cs typeface="Arial" pitchFamily="34" charset="0"/>
              </a:rPr>
              <a:t>million</a:t>
            </a:r>
            <a:r>
              <a:rPr lang="en-US" sz="831" b="1" dirty="0">
                <a:latin typeface="Arial" pitchFamily="34" charset="0"/>
                <a:cs typeface="Arial" pitchFamily="34" charset="0"/>
              </a:rPr>
              <a:t> </a:t>
            </a:r>
            <a:r>
              <a:rPr lang="ru-RU" sz="831" b="1" dirty="0">
                <a:latin typeface="Arial" pitchFamily="34" charset="0"/>
                <a:cs typeface="Arial" pitchFamily="34" charset="0"/>
              </a:rPr>
              <a:t>USD</a:t>
            </a:r>
          </a:p>
          <a:p>
            <a:pPr marL="158260" indent="-158260" algn="just"/>
            <a:r>
              <a:rPr lang="en-US" sz="831" dirty="0">
                <a:latin typeface="Arial" pitchFamily="34" charset="0"/>
                <a:cs typeface="Arial" pitchFamily="34" charset="0"/>
              </a:rPr>
              <a:t>O</a:t>
            </a:r>
            <a:r>
              <a:rPr lang="ru-RU" sz="831" dirty="0" err="1">
                <a:latin typeface="Arial" pitchFamily="34" charset="0"/>
                <a:cs typeface="Arial" pitchFamily="34" charset="0"/>
              </a:rPr>
              <a:t>wn</a:t>
            </a:r>
            <a:r>
              <a:rPr lang="ru-RU" sz="831" dirty="0">
                <a:latin typeface="Arial" pitchFamily="34" charset="0"/>
                <a:cs typeface="Arial" pitchFamily="34" charset="0"/>
              </a:rPr>
              <a:t> </a:t>
            </a:r>
            <a:r>
              <a:rPr lang="ru-RU" sz="831" dirty="0" err="1">
                <a:latin typeface="Arial" pitchFamily="34" charset="0"/>
                <a:cs typeface="Arial" pitchFamily="34" charset="0"/>
              </a:rPr>
              <a:t>contribution</a:t>
            </a:r>
            <a:r>
              <a:rPr lang="en-US" sz="831" dirty="0">
                <a:latin typeface="Arial" pitchFamily="34" charset="0"/>
                <a:cs typeface="Arial" pitchFamily="34" charset="0"/>
              </a:rPr>
              <a:t> USD</a:t>
            </a:r>
            <a:r>
              <a:rPr lang="ru-RU" sz="831" dirty="0">
                <a:latin typeface="Arial" pitchFamily="34" charset="0"/>
                <a:cs typeface="Arial" pitchFamily="34" charset="0"/>
              </a:rPr>
              <a:t> 500 </a:t>
            </a:r>
            <a:r>
              <a:rPr lang="en-US" sz="831" dirty="0">
                <a:latin typeface="Arial" pitchFamily="34" charset="0"/>
                <a:cs typeface="Arial" pitchFamily="34" charset="0"/>
              </a:rPr>
              <a:t>000</a:t>
            </a:r>
            <a:r>
              <a:rPr lang="ru-RU" sz="831" dirty="0">
                <a:latin typeface="Arial" pitchFamily="34" charset="0"/>
                <a:cs typeface="Arial" pitchFamily="34" charset="0"/>
              </a:rPr>
              <a:t>.</a:t>
            </a:r>
          </a:p>
          <a:p>
            <a:pPr marL="158260" indent="-158260" algn="just"/>
            <a:r>
              <a:rPr lang="en-US" sz="831" dirty="0">
                <a:latin typeface="Arial" pitchFamily="34" charset="0"/>
                <a:cs typeface="Arial" pitchFamily="34" charset="0"/>
              </a:rPr>
              <a:t>I</a:t>
            </a:r>
            <a:r>
              <a:rPr lang="ru-RU" sz="831" dirty="0" err="1">
                <a:latin typeface="Arial" pitchFamily="34" charset="0"/>
                <a:cs typeface="Arial" pitchFamily="34" charset="0"/>
              </a:rPr>
              <a:t>nvestment</a:t>
            </a:r>
            <a:r>
              <a:rPr lang="en-US" sz="831" dirty="0">
                <a:latin typeface="Arial" pitchFamily="34" charset="0"/>
                <a:cs typeface="Arial" pitchFamily="34" charset="0"/>
              </a:rPr>
              <a:t> required:</a:t>
            </a:r>
            <a:r>
              <a:rPr lang="ru-RU" sz="831" dirty="0">
                <a:latin typeface="Arial" pitchFamily="34" charset="0"/>
                <a:cs typeface="Arial" pitchFamily="34" charset="0"/>
              </a:rPr>
              <a:t> </a:t>
            </a:r>
            <a:r>
              <a:rPr lang="en-US" sz="831" dirty="0">
                <a:latin typeface="Arial" pitchFamily="34" charset="0"/>
                <a:cs typeface="Arial" pitchFamily="34" charset="0"/>
              </a:rPr>
              <a:t>USD </a:t>
            </a:r>
            <a:r>
              <a:rPr lang="ru-RU" sz="831" dirty="0">
                <a:latin typeface="Arial" pitchFamily="34" charset="0"/>
                <a:cs typeface="Arial" pitchFamily="34" charset="0"/>
              </a:rPr>
              <a:t>24 500</a:t>
            </a:r>
            <a:r>
              <a:rPr lang="en-US" sz="831" dirty="0">
                <a:latin typeface="Arial" pitchFamily="34" charset="0"/>
                <a:cs typeface="Arial" pitchFamily="34" charset="0"/>
              </a:rPr>
              <a:t> </a:t>
            </a:r>
            <a:r>
              <a:rPr lang="ru-RU" sz="831" dirty="0">
                <a:latin typeface="Arial" pitchFamily="34" charset="0"/>
                <a:cs typeface="Arial" pitchFamily="34" charset="0"/>
              </a:rPr>
              <a:t>000 .</a:t>
            </a:r>
          </a:p>
          <a:p>
            <a:pPr marL="158260" indent="-158260" algn="just">
              <a:buAutoNum type="arabicPeriod" startAt="4"/>
            </a:pPr>
            <a:endParaRPr lang="ru-RU" sz="727" dirty="0">
              <a:latin typeface="Arial" panose="020B0604020202020204" pitchFamily="34" charset="0"/>
              <a:cs typeface="Arial" panose="020B0604020202020204" pitchFamily="34" charset="0"/>
            </a:endParaRPr>
          </a:p>
        </p:txBody>
      </p:sp>
      <p:sp>
        <p:nvSpPr>
          <p:cNvPr id="15" name="Прямоугольник 14"/>
          <p:cNvSpPr/>
          <p:nvPr/>
        </p:nvSpPr>
        <p:spPr>
          <a:xfrm>
            <a:off x="6131169" y="1371600"/>
            <a:ext cx="2171700" cy="4183709"/>
          </a:xfrm>
          <a:prstGeom prst="rect">
            <a:avLst/>
          </a:prstGeom>
        </p:spPr>
        <p:txBody>
          <a:bodyPr wrap="square">
            <a:spAutoFit/>
          </a:bodyPr>
          <a:lstStyle/>
          <a:p>
            <a:pPr marL="237390" indent="-237390"/>
            <a:r>
              <a:rPr lang="ru-RU" sz="831" b="1" dirty="0" err="1">
                <a:solidFill>
                  <a:srgbClr val="002E60"/>
                </a:solidFill>
                <a:latin typeface="Arial" panose="020B0604020202020204" pitchFamily="34" charset="0"/>
                <a:cs typeface="Arial" pitchFamily="34" charset="0"/>
              </a:rPr>
              <a:t>Available</a:t>
            </a:r>
            <a:r>
              <a:rPr lang="ru-RU" sz="831" b="1" dirty="0">
                <a:solidFill>
                  <a:srgbClr val="002E60"/>
                </a:solidFill>
                <a:latin typeface="Arial" panose="020B0604020202020204" pitchFamily="34" charset="0"/>
                <a:cs typeface="Arial" pitchFamily="34" charset="0"/>
              </a:rPr>
              <a:t> assets: </a:t>
            </a:r>
            <a:endParaRPr lang="en-US" sz="831" b="1" dirty="0">
              <a:solidFill>
                <a:srgbClr val="002E60"/>
              </a:solidFill>
              <a:latin typeface="Arial" panose="020B0604020202020204" pitchFamily="34" charset="0"/>
              <a:cs typeface="Arial" pitchFamily="34" charset="0"/>
            </a:endParaRPr>
          </a:p>
          <a:p>
            <a:pPr marL="237390" indent="-237390"/>
            <a:endParaRPr lang="ru-RU" sz="831" b="1" dirty="0">
              <a:solidFill>
                <a:srgbClr val="002E60"/>
              </a:solidFill>
              <a:latin typeface="Arial" panose="020B0604020202020204" pitchFamily="34" charset="0"/>
              <a:cs typeface="Arial" pitchFamily="34" charset="0"/>
            </a:endParaRPr>
          </a:p>
          <a:p>
            <a:pPr marL="237390" indent="-237390">
              <a:buFont typeface="Arial" panose="020B0604020202020204" pitchFamily="34" charset="0"/>
              <a:buChar char="•"/>
            </a:pPr>
            <a:r>
              <a:rPr lang="en-US" sz="831" dirty="0" err="1">
                <a:latin typeface="Arial" pitchFamily="34" charset="0"/>
                <a:cs typeface="Arial" pitchFamily="34" charset="0"/>
              </a:rPr>
              <a:t>T</a:t>
            </a:r>
            <a:r>
              <a:rPr lang="ru-RU" sz="831" dirty="0" err="1">
                <a:latin typeface="Arial" pitchFamily="34" charset="0"/>
                <a:cs typeface="Arial" pitchFamily="34" charset="0"/>
              </a:rPr>
              <a:t>here</a:t>
            </a:r>
            <a:r>
              <a:rPr lang="ru-RU" sz="831" dirty="0">
                <a:latin typeface="Arial" pitchFamily="34" charset="0"/>
                <a:cs typeface="Arial" pitchFamily="34" charset="0"/>
              </a:rPr>
              <a:t> is a State act on the right </a:t>
            </a:r>
            <a:r>
              <a:rPr lang="ru-RU" sz="831" dirty="0" err="1">
                <a:latin typeface="Arial" pitchFamily="34" charset="0"/>
                <a:cs typeface="Arial" pitchFamily="34" charset="0"/>
              </a:rPr>
              <a:t>of</a:t>
            </a:r>
            <a:r>
              <a:rPr lang="ru-RU" sz="831" dirty="0">
                <a:latin typeface="Arial" pitchFamily="34" charset="0"/>
                <a:cs typeface="Arial" pitchFamily="34" charset="0"/>
              </a:rPr>
              <a:t> </a:t>
            </a:r>
            <a:r>
              <a:rPr lang="ru-RU" sz="831" dirty="0" err="1">
                <a:latin typeface="Arial" pitchFamily="34" charset="0"/>
                <a:cs typeface="Arial" pitchFamily="34" charset="0"/>
              </a:rPr>
              <a:t>private</a:t>
            </a:r>
            <a:r>
              <a:rPr lang="ru-RU" sz="831" dirty="0">
                <a:latin typeface="Arial" pitchFamily="34" charset="0"/>
                <a:cs typeface="Arial" pitchFamily="34" charset="0"/>
              </a:rPr>
              <a:t> </a:t>
            </a:r>
            <a:r>
              <a:rPr lang="ru-RU" sz="831" dirty="0" err="1">
                <a:latin typeface="Arial" pitchFamily="34" charset="0"/>
                <a:cs typeface="Arial" pitchFamily="34" charset="0"/>
              </a:rPr>
              <a:t>ownership</a:t>
            </a:r>
            <a:r>
              <a:rPr lang="ru-RU" sz="831" dirty="0">
                <a:latin typeface="Arial" pitchFamily="34" charset="0"/>
                <a:cs typeface="Arial" pitchFamily="34" charset="0"/>
              </a:rPr>
              <a:t> of a land plot 8.5 </a:t>
            </a:r>
            <a:r>
              <a:rPr lang="ru-RU" sz="831" dirty="0" err="1">
                <a:latin typeface="Arial" pitchFamily="34" charset="0"/>
                <a:cs typeface="Arial" pitchFamily="34" charset="0"/>
              </a:rPr>
              <a:t>ha</a:t>
            </a:r>
            <a:r>
              <a:rPr lang="ru-RU" sz="831" dirty="0">
                <a:latin typeface="Arial" pitchFamily="34" charset="0"/>
                <a:cs typeface="Arial" pitchFamily="34" charset="0"/>
              </a:rPr>
              <a:t>; </a:t>
            </a:r>
          </a:p>
          <a:p>
            <a:pPr marL="237390" indent="-237390">
              <a:buFont typeface="Arial" panose="020B0604020202020204" pitchFamily="34" charset="0"/>
              <a:buChar char="•"/>
            </a:pPr>
            <a:r>
              <a:rPr lang="en-US" sz="831" dirty="0">
                <a:latin typeface="Arial" pitchFamily="34" charset="0"/>
                <a:cs typeface="Arial" pitchFamily="34" charset="0"/>
              </a:rPr>
              <a:t>D</a:t>
            </a:r>
            <a:r>
              <a:rPr lang="ru-RU" sz="831" dirty="0" err="1">
                <a:latin typeface="Arial" pitchFamily="34" charset="0"/>
                <a:cs typeface="Arial" pitchFamily="34" charset="0"/>
              </a:rPr>
              <a:t>esign</a:t>
            </a:r>
            <a:r>
              <a:rPr lang="ru-RU" sz="831" dirty="0">
                <a:latin typeface="Arial" pitchFamily="34" charset="0"/>
                <a:cs typeface="Arial" pitchFamily="34" charset="0"/>
              </a:rPr>
              <a:t> </a:t>
            </a:r>
            <a:r>
              <a:rPr lang="ru-RU" sz="831" dirty="0" err="1">
                <a:latin typeface="Arial" pitchFamily="34" charset="0"/>
                <a:cs typeface="Arial" pitchFamily="34" charset="0"/>
              </a:rPr>
              <a:t>documentation</a:t>
            </a:r>
            <a:r>
              <a:rPr lang="ru-RU" sz="831" dirty="0">
                <a:latin typeface="Arial" pitchFamily="34" charset="0"/>
                <a:cs typeface="Arial" pitchFamily="34" charset="0"/>
              </a:rPr>
              <a:t> </a:t>
            </a:r>
            <a:r>
              <a:rPr lang="ru-RU" sz="831" dirty="0" err="1">
                <a:latin typeface="Arial" pitchFamily="34" charset="0"/>
                <a:cs typeface="Arial" pitchFamily="34" charset="0"/>
              </a:rPr>
              <a:t>for</a:t>
            </a:r>
            <a:r>
              <a:rPr lang="ru-RU" sz="831" dirty="0">
                <a:latin typeface="Arial" pitchFamily="34" charset="0"/>
                <a:cs typeface="Arial" pitchFamily="34" charset="0"/>
              </a:rPr>
              <a:t> </a:t>
            </a:r>
            <a:r>
              <a:rPr lang="ru-RU" sz="831" dirty="0" err="1">
                <a:latin typeface="Arial" pitchFamily="34" charset="0"/>
                <a:cs typeface="Arial" pitchFamily="34" charset="0"/>
              </a:rPr>
              <a:t>construction</a:t>
            </a:r>
            <a:r>
              <a:rPr lang="en-US" sz="831" dirty="0">
                <a:latin typeface="Arial" pitchFamily="34" charset="0"/>
                <a:cs typeface="Arial" pitchFamily="34" charset="0"/>
              </a:rPr>
              <a:t> of</a:t>
            </a:r>
            <a:r>
              <a:rPr lang="ru-RU" sz="831" dirty="0">
                <a:latin typeface="Arial" pitchFamily="34" charset="0"/>
                <a:cs typeface="Arial" pitchFamily="34" charset="0"/>
              </a:rPr>
              <a:t> Hydroelectric </a:t>
            </a:r>
            <a:r>
              <a:rPr lang="ru-RU" sz="831" dirty="0" err="1">
                <a:latin typeface="Arial" pitchFamily="34" charset="0"/>
                <a:cs typeface="Arial" pitchFamily="34" charset="0"/>
              </a:rPr>
              <a:t>power</a:t>
            </a:r>
            <a:r>
              <a:rPr lang="ru-RU" sz="831" dirty="0">
                <a:latin typeface="Arial" pitchFamily="34" charset="0"/>
                <a:cs typeface="Arial" pitchFamily="34" charset="0"/>
              </a:rPr>
              <a:t> </a:t>
            </a:r>
            <a:r>
              <a:rPr lang="ru-RU" sz="831" dirty="0" err="1">
                <a:latin typeface="Arial" pitchFamily="34" charset="0"/>
                <a:cs typeface="Arial" pitchFamily="34" charset="0"/>
              </a:rPr>
              <a:t>station</a:t>
            </a:r>
            <a:r>
              <a:rPr lang="en-US" sz="831" dirty="0">
                <a:latin typeface="Arial" pitchFamily="34" charset="0"/>
                <a:cs typeface="Arial" pitchFamily="34" charset="0"/>
              </a:rPr>
              <a:t> has been completed</a:t>
            </a:r>
            <a:r>
              <a:rPr lang="ru-RU" sz="831" dirty="0">
                <a:latin typeface="Arial" pitchFamily="34" charset="0"/>
                <a:cs typeface="Arial" pitchFamily="34" charset="0"/>
              </a:rPr>
              <a:t>; </a:t>
            </a:r>
          </a:p>
          <a:p>
            <a:pPr marL="237390" indent="-237390">
              <a:buFont typeface="Arial" panose="020B0604020202020204" pitchFamily="34" charset="0"/>
              <a:buChar char="•"/>
            </a:pPr>
            <a:r>
              <a:rPr lang="en-US" sz="831" dirty="0">
                <a:latin typeface="Arial" pitchFamily="34" charset="0"/>
                <a:cs typeface="Arial" pitchFamily="34" charset="0"/>
              </a:rPr>
              <a:t>P</a:t>
            </a:r>
            <a:r>
              <a:rPr lang="ru-RU" sz="831" dirty="0" err="1">
                <a:latin typeface="Arial" pitchFamily="34" charset="0"/>
                <a:cs typeface="Arial" pitchFamily="34" charset="0"/>
              </a:rPr>
              <a:t>ower</a:t>
            </a:r>
            <a:r>
              <a:rPr lang="ru-RU" sz="831" dirty="0">
                <a:latin typeface="Arial" pitchFamily="34" charset="0"/>
                <a:cs typeface="Arial" pitchFamily="34" charset="0"/>
              </a:rPr>
              <a:t> lines, </a:t>
            </a:r>
            <a:r>
              <a:rPr lang="ru-RU" sz="831" dirty="0" err="1">
                <a:latin typeface="Arial" pitchFamily="34" charset="0"/>
                <a:cs typeface="Arial" pitchFamily="34" charset="0"/>
              </a:rPr>
              <a:t>preparation</a:t>
            </a:r>
            <a:r>
              <a:rPr lang="ru-RU" sz="831" dirty="0">
                <a:latin typeface="Arial" pitchFamily="34" charset="0"/>
                <a:cs typeface="Arial" pitchFamily="34" charset="0"/>
              </a:rPr>
              <a:t> </a:t>
            </a:r>
            <a:r>
              <a:rPr lang="ru-RU" sz="831" dirty="0" err="1">
                <a:latin typeface="Arial" pitchFamily="34" charset="0"/>
                <a:cs typeface="Arial" pitchFamily="34" charset="0"/>
              </a:rPr>
              <a:t>of</a:t>
            </a:r>
            <a:r>
              <a:rPr lang="ru-RU" sz="831" dirty="0">
                <a:latin typeface="Arial" pitchFamily="34" charset="0"/>
                <a:cs typeface="Arial" pitchFamily="34" charset="0"/>
              </a:rPr>
              <a:t> </a:t>
            </a:r>
            <a:r>
              <a:rPr lang="ru-RU" sz="831" dirty="0" err="1">
                <a:latin typeface="Arial" pitchFamily="34" charset="0"/>
                <a:cs typeface="Arial" pitchFamily="34" charset="0"/>
              </a:rPr>
              <a:t>construction</a:t>
            </a:r>
            <a:r>
              <a:rPr lang="ru-RU" sz="831" dirty="0">
                <a:latin typeface="Arial" pitchFamily="34" charset="0"/>
                <a:cs typeface="Arial" pitchFamily="34" charset="0"/>
              </a:rPr>
              <a:t> </a:t>
            </a:r>
            <a:r>
              <a:rPr lang="ru-RU" sz="831" dirty="0" err="1">
                <a:latin typeface="Arial" pitchFamily="34" charset="0"/>
                <a:cs typeface="Arial" pitchFamily="34" charset="0"/>
              </a:rPr>
              <a:t>works</a:t>
            </a:r>
            <a:r>
              <a:rPr lang="ru-RU" sz="831" dirty="0">
                <a:latin typeface="Arial" pitchFamily="34" charset="0"/>
                <a:cs typeface="Arial" pitchFamily="34" charset="0"/>
              </a:rPr>
              <a:t> </a:t>
            </a:r>
            <a:r>
              <a:rPr lang="en-US" sz="831" dirty="0">
                <a:latin typeface="Arial" pitchFamily="34" charset="0"/>
                <a:cs typeface="Arial" pitchFamily="34" charset="0"/>
              </a:rPr>
              <a:t>has been completed</a:t>
            </a:r>
            <a:r>
              <a:rPr lang="ru-RU" sz="831" dirty="0">
                <a:latin typeface="Arial" pitchFamily="34" charset="0"/>
                <a:cs typeface="Arial" pitchFamily="34" charset="0"/>
              </a:rPr>
              <a:t>.</a:t>
            </a:r>
          </a:p>
          <a:p>
            <a:pPr algn="l" rtl="0"/>
            <a:endParaRPr lang="en-US" sz="831" dirty="0">
              <a:latin typeface="Arial" pitchFamily="34" charset="0"/>
              <a:cs typeface="Arial" pitchFamily="34" charset="0"/>
            </a:endParaRPr>
          </a:p>
          <a:p>
            <a:pPr algn="l" rtl="0"/>
            <a:endParaRPr lang="en-US" sz="831" b="1" dirty="0">
              <a:solidFill>
                <a:srgbClr val="002E60"/>
              </a:solidFill>
              <a:latin typeface="Arial" pitchFamily="34" charset="0"/>
              <a:cs typeface="Arial" pitchFamily="34" charset="0"/>
            </a:endParaRPr>
          </a:p>
          <a:p>
            <a:pPr algn="l" rtl="0"/>
            <a:r>
              <a:rPr lang="ru-RU" sz="831" b="1" dirty="0" err="1">
                <a:solidFill>
                  <a:srgbClr val="002E60"/>
                </a:solidFill>
                <a:latin typeface="Arial" pitchFamily="34" charset="0"/>
                <a:cs typeface="Arial" pitchFamily="34" charset="0"/>
              </a:rPr>
              <a:t>Markets</a:t>
            </a:r>
            <a:r>
              <a:rPr lang="ru-RU" sz="831" b="1" dirty="0">
                <a:solidFill>
                  <a:srgbClr val="002E60"/>
                </a:solidFill>
                <a:latin typeface="Arial" pitchFamily="34" charset="0"/>
                <a:cs typeface="Arial" pitchFamily="34" charset="0"/>
              </a:rPr>
              <a:t> </a:t>
            </a:r>
            <a:r>
              <a:rPr lang="ru-RU" sz="831" b="1" dirty="0" err="1">
                <a:solidFill>
                  <a:srgbClr val="002E60"/>
                </a:solidFill>
                <a:latin typeface="Arial" pitchFamily="34" charset="0"/>
                <a:cs typeface="Arial" pitchFamily="34" charset="0"/>
              </a:rPr>
              <a:t>sales</a:t>
            </a:r>
            <a:r>
              <a:rPr lang="ru-RU" sz="831" b="1" dirty="0">
                <a:solidFill>
                  <a:srgbClr val="002E60"/>
                </a:solidFill>
                <a:latin typeface="Arial" pitchFamily="34" charset="0"/>
                <a:cs typeface="Arial" pitchFamily="34" charset="0"/>
              </a:rPr>
              <a:t> </a:t>
            </a:r>
            <a:r>
              <a:rPr lang="ru-RU" sz="831" b="1" dirty="0" smtClean="0">
                <a:solidFill>
                  <a:srgbClr val="002E60"/>
                </a:solidFill>
                <a:latin typeface="Arial" pitchFamily="34" charset="0"/>
                <a:cs typeface="Arial" pitchFamily="34" charset="0"/>
              </a:rPr>
              <a:t>(</a:t>
            </a:r>
            <a:r>
              <a:rPr lang="ru-RU" sz="831" b="1" dirty="0" err="1" smtClean="0">
                <a:solidFill>
                  <a:srgbClr val="002E60"/>
                </a:solidFill>
                <a:latin typeface="Arial" pitchFamily="34" charset="0"/>
                <a:cs typeface="Arial" pitchFamily="34" charset="0"/>
              </a:rPr>
              <a:t>marketing</a:t>
            </a:r>
            <a:r>
              <a:rPr lang="ru-RU" sz="831" b="1" dirty="0" smtClean="0">
                <a:solidFill>
                  <a:srgbClr val="002E60"/>
                </a:solidFill>
                <a:latin typeface="Arial" pitchFamily="34" charset="0"/>
                <a:cs typeface="Arial" pitchFamily="34" charset="0"/>
              </a:rPr>
              <a:t> </a:t>
            </a:r>
            <a:r>
              <a:rPr lang="ru-RU" sz="831" b="1" dirty="0">
                <a:solidFill>
                  <a:srgbClr val="002E60"/>
                </a:solidFill>
                <a:latin typeface="Arial" pitchFamily="34" charset="0"/>
                <a:cs typeface="Arial" pitchFamily="34" charset="0"/>
              </a:rPr>
              <a:t>plan): </a:t>
            </a:r>
          </a:p>
          <a:p>
            <a:pPr algn="l" rtl="0"/>
            <a:endParaRPr lang="en-US" sz="831" b="1" dirty="0">
              <a:latin typeface="Arial" pitchFamily="34" charset="0"/>
              <a:cs typeface="Arial" pitchFamily="34" charset="0"/>
            </a:endParaRPr>
          </a:p>
          <a:p>
            <a:pPr algn="l" rtl="0"/>
            <a:endParaRPr lang="ru-RU" sz="831" b="1" dirty="0">
              <a:latin typeface="Arial" pitchFamily="34" charset="0"/>
              <a:cs typeface="Arial" pitchFamily="34" charset="0"/>
            </a:endParaRPr>
          </a:p>
          <a:p>
            <a:pPr algn="just" rtl="0"/>
            <a:r>
              <a:rPr lang="ru-RU" sz="831" dirty="0" err="1">
                <a:latin typeface="Arial" pitchFamily="34" charset="0"/>
                <a:cs typeface="Arial" pitchFamily="34" charset="0"/>
              </a:rPr>
              <a:t>The</a:t>
            </a:r>
            <a:r>
              <a:rPr lang="ru-RU" sz="831" dirty="0">
                <a:latin typeface="Arial" pitchFamily="34" charset="0"/>
                <a:cs typeface="Arial" pitchFamily="34" charset="0"/>
              </a:rPr>
              <a:t> main consumers are companies and economic entities of the Chui region of the Kyrgyz Republic and the southern regions of Kazakhstan. The construction of small hydroelectric power plants will make it possible to generate energy efficiency in the general energy system of the country, which will cover the demand in the domestic and foreign </a:t>
            </a:r>
            <a:r>
              <a:rPr lang="ru-RU" sz="831" dirty="0" err="1">
                <a:latin typeface="Arial" pitchFamily="34" charset="0"/>
                <a:cs typeface="Arial" pitchFamily="34" charset="0"/>
              </a:rPr>
              <a:t>markets</a:t>
            </a:r>
            <a:r>
              <a:rPr lang="ru-RU" sz="831" dirty="0">
                <a:latin typeface="Arial" pitchFamily="34" charset="0"/>
                <a:cs typeface="Arial" pitchFamily="34" charset="0"/>
              </a:rPr>
              <a:t>.</a:t>
            </a:r>
          </a:p>
          <a:p>
            <a:pPr algn="l" rtl="0"/>
            <a:endParaRPr lang="ru-RU" sz="831" dirty="0">
              <a:latin typeface="Arial" pitchFamily="34" charset="0"/>
              <a:cs typeface="Arial" pitchFamily="34" charset="0"/>
            </a:endParaRPr>
          </a:p>
          <a:p>
            <a:pPr algn="l" rtl="0"/>
            <a:r>
              <a:rPr lang="ru-RU" sz="831" b="1" dirty="0">
                <a:solidFill>
                  <a:srgbClr val="002E60"/>
                </a:solidFill>
                <a:latin typeface="Arial" pitchFamily="34" charset="0"/>
                <a:cs typeface="Arial" pitchFamily="34" charset="0"/>
              </a:rPr>
              <a:t>Project implementation period: </a:t>
            </a:r>
            <a:r>
              <a:rPr lang="ru-RU" sz="831" dirty="0">
                <a:latin typeface="Arial" pitchFamily="34" charset="0"/>
                <a:cs typeface="Arial" pitchFamily="34" charset="0"/>
              </a:rPr>
              <a:t>2 - 2.5 </a:t>
            </a:r>
            <a:r>
              <a:rPr lang="ru-RU" sz="831" dirty="0" err="1">
                <a:latin typeface="Arial" pitchFamily="34" charset="0"/>
                <a:cs typeface="Arial" pitchFamily="34" charset="0"/>
              </a:rPr>
              <a:t>year</a:t>
            </a:r>
            <a:r>
              <a:rPr lang="en-US" sz="831" dirty="0">
                <a:latin typeface="Arial" pitchFamily="34" charset="0"/>
                <a:cs typeface="Arial" pitchFamily="34" charset="0"/>
              </a:rPr>
              <a:t>s</a:t>
            </a:r>
            <a:r>
              <a:rPr lang="ru-RU" sz="831" dirty="0">
                <a:latin typeface="Arial" pitchFamily="34" charset="0"/>
                <a:cs typeface="Arial" pitchFamily="34" charset="0"/>
              </a:rPr>
              <a:t>.</a:t>
            </a:r>
          </a:p>
          <a:p>
            <a:pPr marL="237390" indent="-237390">
              <a:buFontTx/>
              <a:buAutoNum type="arabicPeriod" startAt="6"/>
            </a:pPr>
            <a:endParaRPr lang="ru-RU" sz="831" dirty="0">
              <a:latin typeface="Arial" pitchFamily="34" charset="0"/>
              <a:cs typeface="Arial" pitchFamily="34" charset="0"/>
            </a:endParaRPr>
          </a:p>
          <a:p>
            <a:pPr algn="l" rtl="0"/>
            <a:r>
              <a:rPr lang="ru-RU" sz="831" b="1" dirty="0" err="1">
                <a:solidFill>
                  <a:srgbClr val="002E60"/>
                </a:solidFill>
                <a:latin typeface="Arial" pitchFamily="34" charset="0"/>
                <a:cs typeface="Arial" pitchFamily="34" charset="0"/>
              </a:rPr>
              <a:t>Payback</a:t>
            </a:r>
            <a:r>
              <a:rPr lang="ru-RU" sz="831" b="1" dirty="0">
                <a:solidFill>
                  <a:srgbClr val="002E60"/>
                </a:solidFill>
                <a:latin typeface="Arial" pitchFamily="34" charset="0"/>
                <a:cs typeface="Arial" pitchFamily="34" charset="0"/>
              </a:rPr>
              <a:t> </a:t>
            </a:r>
            <a:r>
              <a:rPr lang="ru-RU" sz="831" b="1" dirty="0" err="1">
                <a:solidFill>
                  <a:srgbClr val="002E60"/>
                </a:solidFill>
                <a:latin typeface="Arial" pitchFamily="34" charset="0"/>
                <a:cs typeface="Arial" pitchFamily="34" charset="0"/>
              </a:rPr>
              <a:t>period</a:t>
            </a:r>
            <a:r>
              <a:rPr lang="ru-RU" sz="831" b="1" dirty="0">
                <a:solidFill>
                  <a:srgbClr val="002E60"/>
                </a:solidFill>
                <a:latin typeface="Arial" pitchFamily="34" charset="0"/>
                <a:cs typeface="Arial" pitchFamily="34" charset="0"/>
              </a:rPr>
              <a:t>: </a:t>
            </a:r>
            <a:r>
              <a:rPr lang="ru-RU" sz="831" dirty="0">
                <a:latin typeface="Arial" pitchFamily="34" charset="0"/>
                <a:cs typeface="Arial" pitchFamily="34" charset="0"/>
              </a:rPr>
              <a:t>up to 8 years.</a:t>
            </a:r>
          </a:p>
          <a:p>
            <a:pPr marL="237390" indent="-237390">
              <a:buAutoNum type="arabicPeriod" startAt="6"/>
            </a:pPr>
            <a:endParaRPr lang="ru-RU" sz="831" dirty="0">
              <a:latin typeface="Arial" pitchFamily="34" charset="0"/>
              <a:cs typeface="Arial" pitchFamily="34" charset="0"/>
            </a:endParaRPr>
          </a:p>
        </p:txBody>
      </p:sp>
      <p:sp>
        <p:nvSpPr>
          <p:cNvPr id="12" name="Google Shape;593;p44"/>
          <p:cNvSpPr/>
          <p:nvPr/>
        </p:nvSpPr>
        <p:spPr>
          <a:xfrm>
            <a:off x="3723203" y="0"/>
            <a:ext cx="4750100" cy="1246154"/>
          </a:xfrm>
          <a:prstGeom prst="rect">
            <a:avLst/>
          </a:prstGeom>
          <a:gradFill>
            <a:gsLst>
              <a:gs pos="0">
                <a:srgbClr val="244061">
                  <a:alpha val="29803"/>
                </a:srgbClr>
              </a:gs>
              <a:gs pos="100000">
                <a:srgbClr val="0F243E">
                  <a:alpha val="89803"/>
                </a:srgbClr>
              </a:gs>
            </a:gsLst>
            <a:lin ang="16200000" scaled="0"/>
          </a:gradFill>
          <a:ln>
            <a:noFill/>
          </a:ln>
        </p:spPr>
        <p:txBody>
          <a:bodyPr spcFirstLastPara="1" wrap="square" lIns="63294" tIns="31638" rIns="63294" bIns="31638" anchor="ctr" anchorCtr="0">
            <a:noAutofit/>
          </a:bodyPr>
          <a:lstStyle/>
          <a:p>
            <a:pPr algn="ctr"/>
            <a:endParaRPr sz="1246">
              <a:solidFill>
                <a:schemeClr val="lt1"/>
              </a:solidFill>
              <a:latin typeface="Arial" panose="020B0604020202020204" pitchFamily="34" charset="0"/>
              <a:cs typeface="Arial" panose="020B0604020202020204" pitchFamily="34" charset="0"/>
              <a:sym typeface="Arial"/>
            </a:endParaRPr>
          </a:p>
        </p:txBody>
      </p:sp>
      <p:sp>
        <p:nvSpPr>
          <p:cNvPr id="6" name="Прямоугольник 5"/>
          <p:cNvSpPr/>
          <p:nvPr/>
        </p:nvSpPr>
        <p:spPr>
          <a:xfrm>
            <a:off x="3726583" y="484577"/>
            <a:ext cx="4750100" cy="305468"/>
          </a:xfrm>
          <a:prstGeom prst="rect">
            <a:avLst/>
          </a:prstGeom>
        </p:spPr>
        <p:txBody>
          <a:bodyPr wrap="square">
            <a:spAutoFit/>
          </a:bodyPr>
          <a:lstStyle/>
          <a:p>
            <a:pPr algn="ctr" rtl="0"/>
            <a:r>
              <a:rPr lang="ru-RU" sz="1385" b="1" dirty="0">
                <a:solidFill>
                  <a:schemeClr val="bg1"/>
                </a:solidFill>
                <a:latin typeface="Arial" panose="020B0604020202020204" pitchFamily="34" charset="0"/>
                <a:cs typeface="Arial" panose="020B0604020202020204" pitchFamily="34" charset="0"/>
              </a:rPr>
              <a:t>CONSTRUCTION OF THE KARA</a:t>
            </a:r>
            <a:r>
              <a:rPr lang="en-US" sz="1385" b="1" dirty="0">
                <a:solidFill>
                  <a:schemeClr val="bg1"/>
                </a:solidFill>
                <a:latin typeface="Arial" panose="020B0604020202020204" pitchFamily="34" charset="0"/>
                <a:cs typeface="Arial" panose="020B0604020202020204" pitchFamily="34" charset="0"/>
              </a:rPr>
              <a:t>-</a:t>
            </a:r>
            <a:r>
              <a:rPr lang="ru-RU" sz="1385" b="1" dirty="0">
                <a:solidFill>
                  <a:schemeClr val="bg1"/>
                </a:solidFill>
                <a:latin typeface="Arial" panose="020B0604020202020204" pitchFamily="34" charset="0"/>
                <a:cs typeface="Arial" panose="020B0604020202020204" pitchFamily="34" charset="0"/>
              </a:rPr>
              <a:t>KUL SMALL HPP</a:t>
            </a:r>
            <a:endParaRPr lang="x-none" sz="1385"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5550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290</Words>
  <Application>Microsoft Office PowerPoint</Application>
  <PresentationFormat>自定义</PresentationFormat>
  <Paragraphs>30</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Тема Office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Rustam Isabekov</dc:creator>
  <cp:lastModifiedBy>Windows 用户</cp:lastModifiedBy>
  <cp:revision>4</cp:revision>
  <dcterms:created xsi:type="dcterms:W3CDTF">2021-08-23T06:21:20Z</dcterms:created>
  <dcterms:modified xsi:type="dcterms:W3CDTF">2021-09-15T02:51:45Z</dcterms:modified>
</cp:coreProperties>
</file>