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EB1B-C869-4A99-BB6D-717E1EEFCFE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E5290-F25A-45E7-9DE7-EFE285658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d2eac455f6_1_0:notes"/>
          <p:cNvSpPr txBox="1">
            <a:spLocks noGrp="1"/>
          </p:cNvSpPr>
          <p:nvPr>
            <p:ph type="body" idx="1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spcFirstLastPara="1" wrap="square" lIns="93099" tIns="93099" rIns="93099" bIns="930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60" name="Google Shape;560;gd2eac455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86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4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7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42"/>
          <p:cNvPicPr preferRelativeResize="0"/>
          <p:nvPr/>
        </p:nvPicPr>
        <p:blipFill rotWithShape="1">
          <a:blip r:embed="rId3">
            <a:alphaModFix/>
          </a:blip>
          <a:srcRect t="46222" b="16723"/>
          <a:stretch/>
        </p:blipFill>
        <p:spPr>
          <a:xfrm>
            <a:off x="3719824" y="0"/>
            <a:ext cx="4750100" cy="1246154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6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563" name="Google Shape;563;p42"/>
          <p:cNvSpPr/>
          <p:nvPr/>
        </p:nvSpPr>
        <p:spPr>
          <a:xfrm>
            <a:off x="3718696" y="0"/>
            <a:ext cx="4747846" cy="1246154"/>
          </a:xfrm>
          <a:prstGeom prst="rect">
            <a:avLst/>
          </a:prstGeom>
          <a:gradFill>
            <a:gsLst>
              <a:gs pos="0">
                <a:srgbClr val="244061">
                  <a:alpha val="29803"/>
                </a:srgbClr>
              </a:gs>
              <a:gs pos="100000">
                <a:srgbClr val="0F243E">
                  <a:alpha val="89803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2"/>
          <p:cNvSpPr/>
          <p:nvPr/>
        </p:nvSpPr>
        <p:spPr>
          <a:xfrm>
            <a:off x="3802822" y="517945"/>
            <a:ext cx="47501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en-US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CONSTRUCTION OF </a:t>
            </a:r>
            <a:r>
              <a:rPr lang="ru-RU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ALA-BUK</a:t>
            </a:r>
            <a:r>
              <a:rPr lang="en-US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ru-RU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HPP CASCADE</a:t>
            </a:r>
            <a:endParaRPr sz="1385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0" name="Google Shape;570;p42"/>
          <p:cNvGraphicFramePr/>
          <p:nvPr>
            <p:extLst/>
          </p:nvPr>
        </p:nvGraphicFramePr>
        <p:xfrm>
          <a:off x="3869789" y="1312889"/>
          <a:ext cx="2111912" cy="50935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11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147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B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rief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information</a:t>
                      </a:r>
                      <a:r>
                        <a:rPr lang="ru-RU" sz="1000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: </a:t>
                      </a:r>
                      <a:endParaRPr lang="en-US" sz="1000" u="none" strike="noStrike" cap="none" dirty="0">
                        <a:solidFill>
                          <a:srgbClr val="002E6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Financing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project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for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construction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4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HPPs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with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a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total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installed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capacity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414 MW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and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average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annual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output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1,711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million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kWh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,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includ</a:t>
                      </a:r>
                      <a:r>
                        <a:rPr lang="en-US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: </a:t>
                      </a:r>
                      <a:endParaRPr lang="en-US"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Arpanskaya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-1- 136 MW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Arpanskaya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-2- 58 MW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Makmalskaya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- 112 MW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Sazskaya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- 108 MW</a:t>
                      </a:r>
                      <a:endParaRPr lang="en-US"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60" marR="3896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73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8646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b="1" u="none" strike="noStrike" cap="none" dirty="0" err="1">
                          <a:solidFill>
                            <a:srgbClr val="268646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</a:t>
                      </a:r>
                      <a:r>
                        <a:rPr lang="ru-RU" sz="1000" b="1" u="none" strike="noStrike" cap="none" dirty="0">
                          <a:solidFill>
                            <a:srgbClr val="268646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268646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project</a:t>
                      </a:r>
                      <a:r>
                        <a:rPr lang="ru-RU" sz="1000" b="1" u="none" strike="noStrike" cap="none" dirty="0">
                          <a:solidFill>
                            <a:srgbClr val="268646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268646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facts</a:t>
                      </a:r>
                      <a:r>
                        <a:rPr lang="ru-RU" sz="1000" b="1" u="none" strike="noStrike" cap="none" dirty="0">
                          <a:solidFill>
                            <a:srgbClr val="268646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:</a:t>
                      </a:r>
                      <a:endParaRPr lang="en-US" sz="1000" b="1" u="none" strike="noStrike" cap="none" dirty="0">
                        <a:solidFill>
                          <a:srgbClr val="268646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8646"/>
                        </a:buClr>
                        <a:buSzPts val="1100"/>
                        <a:buFont typeface="Arial"/>
                        <a:buNone/>
                      </a:pP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60" marR="3896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17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Location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: </a:t>
                      </a: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Kyrgyz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Republic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,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Naryn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region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,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Ak-Talin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district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,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Ala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Buga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river.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 dirty="0" smtClean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</a:t>
                      </a:r>
                      <a:r>
                        <a:rPr lang="ru-RU" sz="800" b="1" u="none" strike="noStrike" cap="none" dirty="0" err="1" smtClean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otal</a:t>
                      </a:r>
                      <a:r>
                        <a:rPr lang="ru-RU" sz="800" b="1" u="none" strike="noStrike" cap="none" dirty="0" smtClean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cost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project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3.03 b</a:t>
                      </a:r>
                      <a:r>
                        <a:rPr lang="en-US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illion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USD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960" marR="3896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15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Objectives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project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 project is aimed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on increasing the energy capacity and generating electricity to cover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growing demand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 the energy system.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960" marR="3896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800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Final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results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project</a:t>
                      </a:r>
                      <a:r>
                        <a:rPr lang="en-US" sz="800" b="1" u="none" strike="noStrike" cap="none" dirty="0">
                          <a:solidFill>
                            <a:srgbClr val="002E6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 amount of energy generated over the average long-term period will estimate 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1.711</a:t>
                      </a:r>
                      <a:r>
                        <a:rPr lang="en-US" sz="8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million kWh with an average annual output. </a:t>
                      </a:r>
                    </a:p>
                  </a:txBody>
                  <a:tcPr marL="38960" marR="3896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20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construction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project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has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no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negative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impact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environment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8960" marR="3896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71" name="Google Shape;571;p42"/>
          <p:cNvGraphicFramePr/>
          <p:nvPr>
            <p:extLst/>
          </p:nvPr>
        </p:nvGraphicFramePr>
        <p:xfrm>
          <a:off x="6177871" y="1312888"/>
          <a:ext cx="2066020" cy="200532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6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8800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Financial and economic forecast of the project: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Forecast data will be determined after clarification on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conditions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 the project financing.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829" marR="40829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9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The project has no negative impact on the environment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829" marR="40829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32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electricity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domestic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foreign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markets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829" marR="40829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72" name="Google Shape;572;p42" descr="Река Нарын. Описание места"/>
          <p:cNvPicPr preferRelativeResize="0"/>
          <p:nvPr/>
        </p:nvPicPr>
        <p:blipFill rotWithShape="1">
          <a:blip r:embed="rId4">
            <a:alphaModFix/>
          </a:blip>
          <a:srcRect l="17569" r="3208"/>
          <a:stretch/>
        </p:blipFill>
        <p:spPr>
          <a:xfrm flipH="1">
            <a:off x="6177871" y="3833446"/>
            <a:ext cx="2160168" cy="2282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094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192</Words>
  <Application>Microsoft Office PowerPoint</Application>
  <PresentationFormat>自定义</PresentationFormat>
  <Paragraphs>24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Isabekov</dc:creator>
  <cp:lastModifiedBy>Windows 用户</cp:lastModifiedBy>
  <cp:revision>4</cp:revision>
  <dcterms:created xsi:type="dcterms:W3CDTF">2021-08-23T06:21:20Z</dcterms:created>
  <dcterms:modified xsi:type="dcterms:W3CDTF">2021-09-14T08:37:27Z</dcterms:modified>
</cp:coreProperties>
</file>