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21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AEB1B-C869-4A99-BB6D-717E1EEFCFE4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E5290-F25A-45E7-9DE7-EFE2856583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925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e0072d2f8_4_0:notes"/>
          <p:cNvSpPr txBox="1">
            <a:spLocks noGrp="1"/>
          </p:cNvSpPr>
          <p:nvPr>
            <p:ph type="body" idx="1"/>
          </p:nvPr>
        </p:nvSpPr>
        <p:spPr>
          <a:xfrm>
            <a:off x="688817" y="4759644"/>
            <a:ext cx="5510530" cy="4509135"/>
          </a:xfrm>
          <a:prstGeom prst="rect">
            <a:avLst/>
          </a:prstGeom>
        </p:spPr>
        <p:txBody>
          <a:bodyPr spcFirstLastPara="1" wrap="square" lIns="93099" tIns="93099" rIns="93099" bIns="930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82" name="Google Shape;82;gce0072d2f8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3976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89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37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27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96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0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397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90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443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97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32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92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23C25-835F-4A64-9465-05A738584AA6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E35ED-281D-49EA-B412-A91D558F6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31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3837893" y="1329669"/>
            <a:ext cx="2167827" cy="2919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spAutoFit/>
          </a:bodyPr>
          <a:lstStyle/>
          <a:p>
            <a:pPr algn="just"/>
            <a:r>
              <a:rPr lang="ru-RU" sz="1246" b="1" dirty="0" err="1">
                <a:solidFill>
                  <a:srgbClr val="00953B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Key</a:t>
            </a:r>
            <a:r>
              <a:rPr lang="ru-RU" sz="1246" b="1" dirty="0">
                <a:solidFill>
                  <a:srgbClr val="00953B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1246" b="1" dirty="0" err="1">
                <a:solidFill>
                  <a:srgbClr val="00953B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facts</a:t>
            </a:r>
            <a:endParaRPr sz="124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sz="831" b="1" dirty="0">
              <a:solidFill>
                <a:srgbClr val="00953B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lvl="0" algn="just">
              <a:buClr>
                <a:srgbClr val="002E60"/>
              </a:buClr>
              <a:buSzPts val="1100"/>
            </a:pPr>
            <a:r>
              <a:rPr lang="ru-RU" sz="831" b="1" dirty="0" err="1">
                <a:solidFill>
                  <a:srgbClr val="002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Brief</a:t>
            </a:r>
            <a:r>
              <a:rPr lang="ru-RU" sz="831" b="1" dirty="0">
                <a:solidFill>
                  <a:srgbClr val="002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31" b="1" dirty="0" err="1">
                <a:solidFill>
                  <a:srgbClr val="002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ru-RU" sz="831" b="1" dirty="0">
                <a:solidFill>
                  <a:srgbClr val="002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831" b="1" dirty="0">
              <a:solidFill>
                <a:srgbClr val="002E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831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am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side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of the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Kambar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</a:t>
            </a:r>
            <a:r>
              <a:rPr lang="en-US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ta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HPP-1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is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located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on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river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Nar</a:t>
            </a:r>
            <a:r>
              <a:rPr lang="en-US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y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a V-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shaped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canyon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14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km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higher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than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Kambar</a:t>
            </a:r>
            <a:r>
              <a:rPr lang="en-US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-A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ta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HPP-2 </a:t>
            </a:r>
            <a:endParaRPr lang="en-US" sz="83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just"/>
            <a:endParaRPr sz="83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31" b="1" dirty="0" err="1">
                <a:solidFill>
                  <a:srgbClr val="002E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Initiator</a:t>
            </a:r>
            <a:r>
              <a:rPr lang="ru-RU" sz="831" b="1" dirty="0">
                <a:solidFill>
                  <a:srgbClr val="002E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</a:t>
            </a:r>
            <a:r>
              <a:rPr lang="en-US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Cabinet of Ministers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of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Kyrgyz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Republic</a:t>
            </a:r>
            <a:endParaRPr lang="en-US" sz="83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just"/>
            <a:endParaRPr sz="83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31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Location</a:t>
            </a:r>
            <a:r>
              <a:rPr lang="ru-RU" sz="831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Jalal-Abad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region</a:t>
            </a:r>
            <a:endParaRPr lang="en-US" sz="83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just"/>
            <a:endParaRPr sz="83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831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Project </a:t>
            </a:r>
            <a:r>
              <a:rPr lang="ru-RU" sz="831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cost</a:t>
            </a:r>
            <a:r>
              <a:rPr lang="ru-RU" sz="831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billion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869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million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>
                <a:latin typeface="Arial" panose="020B0604020202020204" pitchFamily="34" charset="0"/>
                <a:cs typeface="Arial" panose="020B0604020202020204" pitchFamily="34" charset="0"/>
              </a:rPr>
              <a:t>USD</a:t>
            </a:r>
            <a:endParaRPr lang="en-US" sz="83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sz="83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31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Payback</a:t>
            </a:r>
            <a:r>
              <a:rPr lang="ru-RU" sz="831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of</a:t>
            </a:r>
            <a:r>
              <a:rPr lang="ru-RU" sz="831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</a:t>
            </a:r>
            <a:r>
              <a:rPr lang="ru-RU" sz="831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project</a:t>
            </a:r>
            <a:r>
              <a:rPr lang="ru-RU" sz="831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10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years</a:t>
            </a:r>
            <a:endParaRPr lang="en-US" sz="83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just"/>
            <a:endParaRPr sz="83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831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Feasibility</a:t>
            </a:r>
            <a:r>
              <a:rPr lang="ru-RU" sz="831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study</a:t>
            </a:r>
            <a:r>
              <a:rPr lang="ru-RU" sz="831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developed</a:t>
            </a:r>
            <a:r>
              <a:rPr lang="ru-RU" sz="831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(B</a:t>
            </a:r>
            <a:r>
              <a:rPr lang="en-US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y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SNC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Corporation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Lavalin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International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Inc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.)</a:t>
            </a:r>
            <a:endParaRPr sz="83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sz="762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algn="just"/>
            <a:endParaRPr sz="762" dirty="0">
              <a:solidFill>
                <a:srgbClr val="074169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 l="51050" t="37107" r="18045" b="27676"/>
          <a:stretch/>
        </p:blipFill>
        <p:spPr>
          <a:xfrm>
            <a:off x="6094873" y="3542828"/>
            <a:ext cx="2267661" cy="156754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/>
          <p:nvPr/>
        </p:nvSpPr>
        <p:spPr>
          <a:xfrm>
            <a:off x="6066438" y="1370681"/>
            <a:ext cx="2296096" cy="1737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noAutofit/>
          </a:bodyPr>
          <a:lstStyle/>
          <a:p>
            <a:pPr algn="just"/>
            <a:r>
              <a:rPr lang="ru-RU" sz="1246" b="1" dirty="0" err="1">
                <a:solidFill>
                  <a:srgbClr val="00953B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Construction</a:t>
            </a:r>
            <a:r>
              <a:rPr lang="ru-RU" sz="1246" b="1" dirty="0">
                <a:solidFill>
                  <a:srgbClr val="00953B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1246" b="1" dirty="0" err="1">
                <a:solidFill>
                  <a:srgbClr val="00953B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infrastructure</a:t>
            </a:r>
            <a:r>
              <a:rPr lang="ru-RU" sz="1246" b="1" dirty="0">
                <a:solidFill>
                  <a:srgbClr val="00953B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</a:t>
            </a:r>
            <a:endParaRPr sz="1246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sz="83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just"/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There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is</a:t>
            </a:r>
            <a:r>
              <a:rPr lang="en-US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a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production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infrastructure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that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as</a:t>
            </a:r>
            <a:r>
              <a:rPr lang="en-US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been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used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during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construction</a:t>
            </a:r>
            <a:r>
              <a:rPr lang="en-US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of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Kambarata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HPP-2</a:t>
            </a:r>
            <a:r>
              <a:rPr lang="en-US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  <a:endParaRPr sz="83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sz="83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just"/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There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are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sufficient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stocks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of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quarries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of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building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materials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for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construction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of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dam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of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Kambarata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HPP-1</a:t>
            </a:r>
            <a:r>
              <a:rPr lang="en-US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  <a:endParaRPr sz="83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sz="83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just"/>
            <a:r>
              <a:rPr lang="en-US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object is in a c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lose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proximity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to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highway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of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republican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significance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and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power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lines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500 k</a:t>
            </a:r>
            <a:r>
              <a:rPr lang="en-US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Wh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connecting</a:t>
            </a:r>
            <a:r>
              <a:rPr lang="en-US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North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and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South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of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country</a:t>
            </a:r>
            <a:r>
              <a:rPr lang="en-US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  <a:endParaRPr sz="8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5988611" y="5352945"/>
            <a:ext cx="2373923" cy="109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noAutofit/>
          </a:bodyPr>
          <a:lstStyle/>
          <a:p>
            <a:pPr marL="125289" indent="-125289" algn="just"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-US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Kambar-ata</a:t>
            </a:r>
            <a:r>
              <a:rPr lang="en-US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HPP will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become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most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powerful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hydro</a:t>
            </a:r>
            <a:r>
              <a:rPr lang="en-US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power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power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plant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and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largest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dam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with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a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height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of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265 m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in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Central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Asia</a:t>
            </a:r>
            <a:r>
              <a:rPr lang="en-US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  <a:endParaRPr sz="83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289" indent="-125289" algn="just"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en-US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a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llocated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land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plots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with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area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b="1" dirty="0">
                <a:solidFill>
                  <a:srgbClr val="00953B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6318.8 </a:t>
            </a:r>
            <a:r>
              <a:rPr lang="ru-RU" sz="831" b="1" dirty="0" err="1">
                <a:solidFill>
                  <a:srgbClr val="00953B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ha</a:t>
            </a:r>
            <a:endParaRPr sz="83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289" indent="-125289" algn="just"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Key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HPP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for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full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implementation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of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project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831" b="1" dirty="0">
                <a:solidFill>
                  <a:srgbClr val="00953B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CASA-1000</a:t>
            </a:r>
            <a:endParaRPr sz="831" b="1" dirty="0">
              <a:solidFill>
                <a:srgbClr val="00953B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125289" indent="-125289" algn="just">
              <a:buClr>
                <a:schemeClr val="dk1"/>
              </a:buClr>
              <a:buSzPts val="1100"/>
              <a:buFont typeface="Noto Sans Symbols"/>
              <a:buChar char="▪"/>
            </a:pPr>
            <a:r>
              <a:rPr lang="ru-RU" sz="83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Construction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ru-RU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83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</a:t>
            </a:r>
            <a:r>
              <a:rPr lang="ru-RU" sz="831" b="1" dirty="0">
                <a:solidFill>
                  <a:srgbClr val="00953B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8 </a:t>
            </a:r>
            <a:r>
              <a:rPr lang="ru-RU" sz="831" b="1" dirty="0" err="1">
                <a:solidFill>
                  <a:srgbClr val="00953B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years</a:t>
            </a:r>
            <a:endParaRPr sz="8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8" name="Google Shape;88;p13"/>
          <p:cNvGraphicFramePr/>
          <p:nvPr>
            <p:extLst/>
          </p:nvPr>
        </p:nvGraphicFramePr>
        <p:xfrm>
          <a:off x="3837893" y="4241369"/>
          <a:ext cx="2133595" cy="136636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3849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85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779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 err="1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Normal</a:t>
                      </a:r>
                      <a:r>
                        <a:rPr lang="ru-RU" sz="8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retaining</a:t>
                      </a:r>
                      <a:r>
                        <a:rPr lang="ru-RU" sz="8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level</a:t>
                      </a:r>
                      <a:r>
                        <a:rPr lang="ru-RU" sz="8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, NPU, m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12" marR="63312" marT="31656" marB="31656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1 198</a:t>
                      </a:r>
                      <a:endParaRPr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12" marR="63312" marT="31656" marB="31656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45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 err="1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Installed</a:t>
                      </a:r>
                      <a:r>
                        <a:rPr lang="ru-RU" sz="8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capacity</a:t>
                      </a:r>
                      <a:r>
                        <a:rPr lang="ru-RU" sz="8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, MW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12" marR="63312" marT="31656" marB="31656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1860</a:t>
                      </a:r>
                      <a:endParaRPr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12" marR="63312" marT="31656" marB="31656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542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 err="1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Electricity</a:t>
                      </a:r>
                      <a:r>
                        <a:rPr lang="ru-RU" sz="8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generation</a:t>
                      </a:r>
                      <a:r>
                        <a:rPr lang="ru-RU" sz="8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,</a:t>
                      </a:r>
                      <a:endParaRPr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ru-RU" sz="800" u="none" strike="noStrike" cap="none" dirty="0" err="1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mln</a:t>
                      </a:r>
                      <a:r>
                        <a:rPr lang="ru-RU" sz="8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. </a:t>
                      </a:r>
                      <a:r>
                        <a:rPr lang="ru-RU" sz="800" u="none" strike="noStrike" cap="none" dirty="0" err="1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kWh</a:t>
                      </a:r>
                      <a:endParaRPr sz="800" b="1" u="none" strike="noStrike" cap="none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3312" marR="63312" marT="31656" marB="31656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5640</a:t>
                      </a:r>
                      <a:endParaRPr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12" marR="63312" marT="31656" marB="31656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937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Reservoir volume million m3</a:t>
                      </a:r>
                      <a:endParaRPr sz="800" u="none" strike="noStrike" cap="none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3312" marR="63312" marT="31656" marB="31656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2730</a:t>
                      </a:r>
                      <a:endParaRPr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12" marR="63312" marT="31656" marB="31656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245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HPP type</a:t>
                      </a:r>
                      <a:endParaRPr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312" marR="63312" marT="31656" marB="31656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u="none" strike="noStrike" cap="none" dirty="0" err="1"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dam</a:t>
                      </a:r>
                      <a:endParaRPr sz="800" u="none" strike="noStrike" cap="none" dirty="0"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63312" marR="63312" marT="31656" marB="31656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89" name="Google Shape;8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7893" y="5522721"/>
            <a:ext cx="1895970" cy="92075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5">
            <a:alphaModFix/>
          </a:blip>
          <a:srcRect t="46222" b="16723"/>
          <a:stretch/>
        </p:blipFill>
        <p:spPr>
          <a:xfrm>
            <a:off x="3711347" y="28247"/>
            <a:ext cx="4750100" cy="1246154"/>
          </a:xfrm>
          <a:prstGeom prst="rect">
            <a:avLst/>
          </a:prstGeom>
          <a:gradFill>
            <a:gsLst>
              <a:gs pos="0">
                <a:srgbClr val="F4F8FB"/>
              </a:gs>
              <a:gs pos="74000">
                <a:srgbClr val="AEC5E1"/>
              </a:gs>
              <a:gs pos="86000">
                <a:srgbClr val="AEC5E1"/>
              </a:gs>
              <a:gs pos="100000">
                <a:srgbClr val="C8D8EB"/>
              </a:gs>
            </a:gsLst>
            <a:lin ang="5400000" scaled="0"/>
          </a:gradFill>
          <a:ln>
            <a:noFill/>
          </a:ln>
        </p:spPr>
      </p:pic>
      <p:sp>
        <p:nvSpPr>
          <p:cNvPr id="92" name="Google Shape;92;p13"/>
          <p:cNvSpPr/>
          <p:nvPr/>
        </p:nvSpPr>
        <p:spPr>
          <a:xfrm>
            <a:off x="3720950" y="-1715"/>
            <a:ext cx="4747846" cy="1246154"/>
          </a:xfrm>
          <a:prstGeom prst="rect">
            <a:avLst/>
          </a:prstGeom>
          <a:gradFill>
            <a:gsLst>
              <a:gs pos="0">
                <a:srgbClr val="244061">
                  <a:alpha val="29803"/>
                </a:srgbClr>
              </a:gs>
              <a:gs pos="100000">
                <a:srgbClr val="0F243E">
                  <a:alpha val="89803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63294" tIns="31638" rIns="63294" bIns="31638" anchor="ctr" anchorCtr="0">
            <a:noAutofit/>
          </a:bodyPr>
          <a:lstStyle/>
          <a:p>
            <a:pPr algn="ctr"/>
            <a:endParaRPr sz="1246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4161692" y="525621"/>
            <a:ext cx="3930162" cy="275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94" tIns="31638" rIns="63294" bIns="31638" anchor="t" anchorCtr="0">
            <a:noAutofit/>
          </a:bodyPr>
          <a:lstStyle/>
          <a:p>
            <a:pPr algn="ctr"/>
            <a:r>
              <a:rPr lang="ru-RU" sz="1385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CONSTRUCTION OF KAMBAR</a:t>
            </a:r>
            <a:r>
              <a:rPr lang="en-US" sz="1385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ru-RU" sz="1385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385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TA</a:t>
            </a:r>
            <a:r>
              <a:rPr lang="ru-RU" sz="1385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HPP</a:t>
            </a:r>
            <a:endParaRPr sz="1385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98241" y="4135862"/>
            <a:ext cx="959714" cy="1988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692" b="1" dirty="0" err="1">
                <a:solidFill>
                  <a:srgbClr val="002060"/>
                </a:solidFill>
              </a:rPr>
              <a:t>Kambar</a:t>
            </a:r>
            <a:r>
              <a:rPr lang="en-US" sz="692" b="1" dirty="0">
                <a:solidFill>
                  <a:srgbClr val="002060"/>
                </a:solidFill>
              </a:rPr>
              <a:t>-Ata HPP-3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29606" y="4241370"/>
            <a:ext cx="959714" cy="1988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692" b="1" dirty="0" err="1">
                <a:solidFill>
                  <a:srgbClr val="002060"/>
                </a:solidFill>
              </a:rPr>
              <a:t>Kambar</a:t>
            </a:r>
            <a:r>
              <a:rPr lang="en-US" sz="692" b="1" dirty="0">
                <a:solidFill>
                  <a:srgbClr val="002060"/>
                </a:solidFill>
              </a:rPr>
              <a:t>-Ata HPP-2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71612" y="4411830"/>
            <a:ext cx="959714" cy="1988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692" b="1" dirty="0" err="1">
                <a:solidFill>
                  <a:srgbClr val="002060"/>
                </a:solidFill>
              </a:rPr>
              <a:t>Kambar</a:t>
            </a:r>
            <a:r>
              <a:rPr lang="en-US" sz="692" b="1" dirty="0">
                <a:solidFill>
                  <a:srgbClr val="002060"/>
                </a:solidFill>
              </a:rPr>
              <a:t>-Ata HPP-1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4873" y="4632009"/>
            <a:ext cx="959714" cy="1988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692" b="1" dirty="0" err="1">
                <a:solidFill>
                  <a:srgbClr val="002060"/>
                </a:solidFill>
              </a:rPr>
              <a:t>Toktogul</a:t>
            </a:r>
            <a:r>
              <a:rPr lang="en-US" sz="692" b="1" dirty="0">
                <a:solidFill>
                  <a:srgbClr val="002060"/>
                </a:solidFill>
              </a:rPr>
              <a:t> HPP </a:t>
            </a:r>
          </a:p>
        </p:txBody>
      </p:sp>
    </p:spTree>
    <p:extLst>
      <p:ext uri="{BB962C8B-B14F-4D97-AF65-F5344CB8AC3E}">
        <p14:creationId xmlns:p14="http://schemas.microsoft.com/office/powerpoint/2010/main" val="38038270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240</Words>
  <Application>Microsoft Office PowerPoint</Application>
  <PresentationFormat>自定义</PresentationFormat>
  <Paragraphs>42</Paragraphs>
  <Slides>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Rustam Isabekov</dc:creator>
  <cp:lastModifiedBy>Windows 用户</cp:lastModifiedBy>
  <cp:revision>4</cp:revision>
  <dcterms:created xsi:type="dcterms:W3CDTF">2021-08-23T06:21:20Z</dcterms:created>
  <dcterms:modified xsi:type="dcterms:W3CDTF">2021-09-14T07:56:31Z</dcterms:modified>
</cp:coreProperties>
</file>